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62" r:id="rId3"/>
    <p:sldId id="261" r:id="rId4"/>
    <p:sldId id="264" r:id="rId5"/>
    <p:sldId id="259" r:id="rId6"/>
    <p:sldId id="276" r:id="rId7"/>
    <p:sldId id="283" r:id="rId8"/>
    <p:sldId id="284" r:id="rId9"/>
    <p:sldId id="270" r:id="rId10"/>
    <p:sldId id="271" r:id="rId11"/>
    <p:sldId id="272" r:id="rId12"/>
    <p:sldId id="273" r:id="rId13"/>
    <p:sldId id="280" r:id="rId14"/>
    <p:sldId id="285" r:id="rId15"/>
    <p:sldId id="274" r:id="rId16"/>
    <p:sldId id="281" r:id="rId17"/>
    <p:sldId id="275" r:id="rId18"/>
    <p:sldId id="269" r:id="rId19"/>
    <p:sldId id="267" r:id="rId20"/>
    <p:sldId id="278" r:id="rId21"/>
    <p:sldId id="277" r:id="rId22"/>
    <p:sldId id="279" r:id="rId23"/>
    <p:sldId id="286" r:id="rId24"/>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52" autoAdjust="0"/>
  </p:normalViewPr>
  <p:slideViewPr>
    <p:cSldViewPr>
      <p:cViewPr varScale="1">
        <p:scale>
          <a:sx n="76" d="100"/>
          <a:sy n="76" d="100"/>
        </p:scale>
        <p:origin x="1642" y="67"/>
      </p:cViewPr>
      <p:guideLst>
        <p:guide orient="horz" pos="2160"/>
        <p:guide pos="2880"/>
      </p:guideLst>
    </p:cSldViewPr>
  </p:slideViewPr>
  <p:notesTextViewPr>
    <p:cViewPr>
      <p:scale>
        <a:sx n="1" d="1"/>
        <a:sy n="1" d="1"/>
      </p:scale>
      <p:origin x="0" y="0"/>
    </p:cViewPr>
  </p:notesTextViewPr>
  <p:sorterViewPr>
    <p:cViewPr>
      <p:scale>
        <a:sx n="100" d="100"/>
        <a:sy n="100" d="100"/>
      </p:scale>
      <p:origin x="0" y="-33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F361E910-5157-4A8F-A712-09284C306B3D}" type="datetimeFigureOut">
              <a:rPr lang="en-GB" smtClean="0"/>
              <a:t>26/09/2016</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4D75B19C-E50D-47D3-9E5F-F405E514B7A4}" type="slidenum">
              <a:rPr lang="en-GB" smtClean="0"/>
              <a:t>‹#›</a:t>
            </a:fld>
            <a:endParaRPr lang="en-GB"/>
          </a:p>
        </p:txBody>
      </p:sp>
    </p:spTree>
    <p:extLst>
      <p:ext uri="{BB962C8B-B14F-4D97-AF65-F5344CB8AC3E}">
        <p14:creationId xmlns:p14="http://schemas.microsoft.com/office/powerpoint/2010/main" val="105862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382A83-2AB0-4773-8626-79F2C15C7684}"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341146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82A83-2AB0-4773-8626-79F2C15C7684}"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135983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82A83-2AB0-4773-8626-79F2C15C7684}"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615955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997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3062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157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691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5636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1858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640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123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82A83-2AB0-4773-8626-79F2C15C7684}"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1087406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9223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790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84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82A83-2AB0-4773-8626-79F2C15C7684}" type="datetimeFigureOut">
              <a:rPr lang="en-GB" smtClean="0"/>
              <a:t>26/09/2016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61074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382A83-2AB0-4773-8626-79F2C15C7684}" type="datetimeFigureOut">
              <a:rPr lang="en-GB" smtClean="0"/>
              <a:t>26/09/2016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389169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382A83-2AB0-4773-8626-79F2C15C7684}" type="datetimeFigureOut">
              <a:rPr lang="en-GB" smtClean="0"/>
              <a:t>26/09/2016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151322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382A83-2AB0-4773-8626-79F2C15C7684}" type="datetimeFigureOut">
              <a:rPr lang="en-GB" smtClean="0"/>
              <a:t>26/09/2016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102673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82A83-2AB0-4773-8626-79F2C15C7684}" type="datetimeFigureOut">
              <a:rPr lang="en-GB" smtClean="0"/>
              <a:t>26/09/2016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408891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82A83-2AB0-4773-8626-79F2C15C7684}" type="datetimeFigureOut">
              <a:rPr lang="en-GB" smtClean="0"/>
              <a:t>26/09/2016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277990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82A83-2AB0-4773-8626-79F2C15C7684}" type="datetimeFigureOut">
              <a:rPr lang="en-GB" smtClean="0"/>
              <a:t>26/09/2016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CEF7D-5073-49B8-89BE-D4780BF1FD62}" type="slidenum">
              <a:rPr lang="en-GB" smtClean="0"/>
              <a:t>‹#›</a:t>
            </a:fld>
            <a:endParaRPr lang="en-GB"/>
          </a:p>
        </p:txBody>
      </p:sp>
    </p:spTree>
    <p:extLst>
      <p:ext uri="{BB962C8B-B14F-4D97-AF65-F5344CB8AC3E}">
        <p14:creationId xmlns:p14="http://schemas.microsoft.com/office/powerpoint/2010/main" val="366423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82A83-2AB0-4773-8626-79F2C15C7684}" type="datetimeFigureOut">
              <a:rPr lang="en-GB" smtClean="0"/>
              <a:t>26/09/2016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CEF7D-5073-49B8-89BE-D4780BF1FD62}" type="slidenum">
              <a:rPr lang="en-GB" smtClean="0"/>
              <a:t>‹#›</a:t>
            </a:fld>
            <a:endParaRPr lang="en-GB"/>
          </a:p>
        </p:txBody>
      </p:sp>
    </p:spTree>
    <p:extLst>
      <p:ext uri="{BB962C8B-B14F-4D97-AF65-F5344CB8AC3E}">
        <p14:creationId xmlns:p14="http://schemas.microsoft.com/office/powerpoint/2010/main" val="135064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E7FEC6-1F86-4EEC-8357-EC6D89AD34C0}" type="datetimeFigureOut">
              <a:rPr lang="en-GB" smtClean="0">
                <a:solidFill>
                  <a:prstClr val="black">
                    <a:tint val="75000"/>
                  </a:prstClr>
                </a:solidFill>
              </a:rPr>
              <a:pPr/>
              <a:t>26/09/2016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C5C411-4C61-42B5-977C-7E55274647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01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jp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emf"/><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68"/>
          <p:cNvPicPr preferRelativeResize="0">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15002" t="52867"/>
          <a:stretch>
            <a:fillRect/>
          </a:stretch>
        </p:blipFill>
        <p:spPr bwMode="auto">
          <a:xfrm>
            <a:off x="0" y="0"/>
            <a:ext cx="8291402" cy="458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5575" y="332656"/>
            <a:ext cx="7056785" cy="1938992"/>
          </a:xfrm>
          <a:prstGeom prst="rect">
            <a:avLst/>
          </a:prstGeom>
          <a:noFill/>
        </p:spPr>
        <p:txBody>
          <a:bodyPr wrap="square" rtlCol="0">
            <a:spAutoFit/>
          </a:bodyPr>
          <a:lstStyle/>
          <a:p>
            <a:r>
              <a:rPr lang="en-GB" sz="4000" dirty="0" smtClean="0">
                <a:solidFill>
                  <a:schemeClr val="bg1"/>
                </a:solidFill>
                <a:latin typeface="Arial" panose="020B0604020202020204" pitchFamily="34" charset="0"/>
                <a:cs typeface="Arial" panose="020B0604020202020204" pitchFamily="34" charset="0"/>
              </a:rPr>
              <a:t>Financial Inclusion</a:t>
            </a:r>
          </a:p>
          <a:p>
            <a:r>
              <a:rPr lang="en-GB" sz="4000" dirty="0" smtClean="0">
                <a:solidFill>
                  <a:schemeClr val="bg1"/>
                </a:solidFill>
                <a:latin typeface="Arial" panose="020B0604020202020204" pitchFamily="34" charset="0"/>
                <a:cs typeface="Arial" panose="020B0604020202020204" pitchFamily="34" charset="0"/>
              </a:rPr>
              <a:t>and Social Well Being</a:t>
            </a:r>
          </a:p>
          <a:p>
            <a:endParaRPr lang="en-GB" sz="4000" dirty="0" smtClean="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sp>
        <p:nvSpPr>
          <p:cNvPr id="4" name="TextBox 3"/>
          <p:cNvSpPr txBox="1"/>
          <p:nvPr/>
        </p:nvSpPr>
        <p:spPr>
          <a:xfrm>
            <a:off x="4644008" y="5373216"/>
            <a:ext cx="3647394" cy="1077218"/>
          </a:xfrm>
          <a:prstGeom prst="rect">
            <a:avLst/>
          </a:prstGeom>
          <a:noFill/>
        </p:spPr>
        <p:txBody>
          <a:bodyPr wrap="square" rtlCol="0">
            <a:spAutoFit/>
          </a:bodyPr>
          <a:lstStyle/>
          <a:p>
            <a:r>
              <a:rPr lang="en-GB" sz="3200" dirty="0" smtClean="0">
                <a:solidFill>
                  <a:srgbClr val="002060"/>
                </a:solidFill>
              </a:rPr>
              <a:t>Shona Alexander</a:t>
            </a:r>
          </a:p>
          <a:p>
            <a:r>
              <a:rPr lang="en-GB" sz="3200" dirty="0" smtClean="0">
                <a:solidFill>
                  <a:srgbClr val="002060"/>
                </a:solidFill>
              </a:rPr>
              <a:t>Chief Executive</a:t>
            </a:r>
            <a:endParaRPr lang="en-GB" sz="3200" dirty="0">
              <a:solidFill>
                <a:srgbClr val="002060"/>
              </a:solidFill>
            </a:endParaRPr>
          </a:p>
        </p:txBody>
      </p:sp>
    </p:spTree>
    <p:custDataLst>
      <p:tags r:id="rId1"/>
    </p:custDataLst>
    <p:extLst>
      <p:ext uri="{BB962C8B-B14F-4D97-AF65-F5344CB8AC3E}">
        <p14:creationId xmlns:p14="http://schemas.microsoft.com/office/powerpoint/2010/main" val="1022802622"/>
      </p:ext>
    </p:extLst>
  </p:cSld>
  <p:clrMapOvr>
    <a:masterClrMapping/>
  </p:clrMapOvr>
  <mc:AlternateContent xmlns:mc="http://schemas.openxmlformats.org/markup-compatibility/2006" xmlns:p14="http://schemas.microsoft.com/office/powerpoint/2010/main">
    <mc:Choice Requires="p14">
      <p:transition spd="slow" p14:dur="2000" advTm="8277"/>
    </mc:Choice>
    <mc:Fallback xmlns="">
      <p:transition spd="slow" advTm="82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908720"/>
            <a:ext cx="7344816" cy="3539430"/>
          </a:xfrm>
          <a:prstGeom prst="rect">
            <a:avLst/>
          </a:prstGeom>
          <a:noFill/>
        </p:spPr>
        <p:txBody>
          <a:bodyPr wrap="square" rtlCol="0">
            <a:spAutoFit/>
          </a:bodyPr>
          <a:lstStyle/>
          <a:p>
            <a:r>
              <a:rPr lang="en-GB" sz="2800" b="1" dirty="0" smtClean="0">
                <a:solidFill>
                  <a:srgbClr val="002060"/>
                </a:solidFill>
                <a:latin typeface="Arial" panose="020B0604020202020204" pitchFamily="34" charset="0"/>
                <a:cs typeface="Arial" panose="020B0604020202020204" pitchFamily="34" charset="0"/>
              </a:rPr>
              <a:t>Why do people struggle with debt?</a:t>
            </a:r>
          </a:p>
          <a:p>
            <a:endParaRPr lang="en-GB" sz="2800" dirty="0">
              <a:solidFill>
                <a:srgbClr val="002060"/>
              </a:solidFill>
              <a:latin typeface="Arial" panose="020B0604020202020204" pitchFamily="34" charset="0"/>
              <a:cs typeface="Arial" panose="020B0604020202020204" pitchFamily="34" charset="0"/>
            </a:endParaRPr>
          </a:p>
          <a:p>
            <a:pPr marL="342900" indent="-342900">
              <a:buAutoNum type="arabicPeriod"/>
            </a:pPr>
            <a:r>
              <a:rPr lang="en-GB" sz="2800" dirty="0" smtClean="0">
                <a:solidFill>
                  <a:srgbClr val="002060"/>
                </a:solidFill>
                <a:latin typeface="Arial" panose="020B0604020202020204" pitchFamily="34" charset="0"/>
                <a:cs typeface="Arial" panose="020B0604020202020204" pitchFamily="34" charset="0"/>
              </a:rPr>
              <a:t>Worry all the time about how much you spend?</a:t>
            </a:r>
          </a:p>
          <a:p>
            <a:pPr marL="342900" indent="-342900">
              <a:buAutoNum type="arabicPeriod"/>
            </a:pPr>
            <a:endParaRPr lang="en-GB" sz="2800" dirty="0">
              <a:solidFill>
                <a:srgbClr val="002060"/>
              </a:solidFill>
              <a:latin typeface="Arial" panose="020B0604020202020204" pitchFamily="34" charset="0"/>
              <a:cs typeface="Arial" panose="020B0604020202020204" pitchFamily="34" charset="0"/>
            </a:endParaRPr>
          </a:p>
          <a:p>
            <a:pPr marL="342900" indent="-342900">
              <a:buAutoNum type="arabicPeriod"/>
            </a:pPr>
            <a:r>
              <a:rPr lang="en-GB" sz="2800" dirty="0" smtClean="0">
                <a:solidFill>
                  <a:srgbClr val="002060"/>
                </a:solidFill>
                <a:latin typeface="Arial" panose="020B0604020202020204" pitchFamily="34" charset="0"/>
                <a:cs typeface="Arial" panose="020B0604020202020204" pitchFamily="34" charset="0"/>
              </a:rPr>
              <a:t>Buy things to make you feel better?</a:t>
            </a:r>
          </a:p>
          <a:p>
            <a:pPr marL="342900" indent="-342900">
              <a:buAutoNum type="arabicPeriod"/>
            </a:pPr>
            <a:endParaRPr lang="en-GB" sz="2800" dirty="0">
              <a:solidFill>
                <a:srgbClr val="002060"/>
              </a:solidFill>
              <a:latin typeface="Arial" panose="020B0604020202020204" pitchFamily="34" charset="0"/>
              <a:cs typeface="Arial" panose="020B0604020202020204" pitchFamily="34" charset="0"/>
            </a:endParaRPr>
          </a:p>
          <a:p>
            <a:pPr marL="342900" indent="-342900">
              <a:buAutoNum type="arabicPeriod"/>
            </a:pPr>
            <a:r>
              <a:rPr lang="en-GB" sz="2800" dirty="0" smtClean="0">
                <a:solidFill>
                  <a:srgbClr val="002060"/>
                </a:solidFill>
                <a:latin typeface="Arial" panose="020B0604020202020204" pitchFamily="34" charset="0"/>
                <a:cs typeface="Arial" panose="020B0604020202020204" pitchFamily="34" charset="0"/>
              </a:rPr>
              <a:t>In denial about your spending habits?</a:t>
            </a:r>
            <a:endParaRPr lang="en-GB" sz="28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581128"/>
            <a:ext cx="2445936" cy="2132856"/>
          </a:xfrm>
          <a:prstGeom prst="rect">
            <a:avLst/>
          </a:prstGeom>
        </p:spPr>
      </p:pic>
    </p:spTree>
    <p:extLst>
      <p:ext uri="{BB962C8B-B14F-4D97-AF65-F5344CB8AC3E}">
        <p14:creationId xmlns:p14="http://schemas.microsoft.com/office/powerpoint/2010/main" val="161396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568952" cy="5816977"/>
          </a:xfrm>
          <a:prstGeom prst="rect">
            <a:avLst/>
          </a:prstGeom>
          <a:noFill/>
        </p:spPr>
        <p:txBody>
          <a:bodyPr wrap="square" rtlCol="0">
            <a:spAutoFit/>
          </a:bodyPr>
          <a:lstStyle/>
          <a:p>
            <a:r>
              <a:rPr lang="en-GB" sz="3200" b="1" dirty="0" smtClean="0">
                <a:solidFill>
                  <a:srgbClr val="002060"/>
                </a:solidFill>
                <a:latin typeface="Arial" panose="020B0604020202020204" pitchFamily="34" charset="0"/>
                <a:cs typeface="Arial" panose="020B0604020202020204" pitchFamily="34" charset="0"/>
              </a:rPr>
              <a:t>Different types of debt</a:t>
            </a:r>
          </a:p>
          <a:p>
            <a:endParaRPr lang="en-GB" sz="3200" dirty="0">
              <a:solidFill>
                <a:srgbClr val="002060"/>
              </a:solidFill>
              <a:latin typeface="Arial" panose="020B0604020202020204" pitchFamily="34" charset="0"/>
              <a:cs typeface="Arial" panose="020B0604020202020204" pitchFamily="34" charset="0"/>
            </a:endParaRPr>
          </a:p>
          <a:p>
            <a:r>
              <a:rPr lang="en-GB" sz="3200" b="1" dirty="0" smtClean="0">
                <a:solidFill>
                  <a:srgbClr val="002060"/>
                </a:solidFill>
                <a:latin typeface="Arial" panose="020B0604020202020204" pitchFamily="34" charset="0"/>
                <a:cs typeface="Arial" panose="020B0604020202020204" pitchFamily="34" charset="0"/>
              </a:rPr>
              <a:t>Credit</a:t>
            </a:r>
            <a:r>
              <a:rPr lang="en-GB" sz="3200" dirty="0" smtClean="0">
                <a:solidFill>
                  <a:srgbClr val="002060"/>
                </a:solidFill>
                <a:latin typeface="Arial" panose="020B0604020202020204" pitchFamily="34" charset="0"/>
                <a:cs typeface="Arial" panose="020B0604020202020204" pitchFamily="34" charset="0"/>
              </a:rPr>
              <a:t>  -  agreed, time-limited, repaid regularly and under control</a:t>
            </a:r>
          </a:p>
          <a:p>
            <a:endParaRPr lang="en-GB" sz="3200" dirty="0">
              <a:solidFill>
                <a:srgbClr val="002060"/>
              </a:solidFill>
              <a:latin typeface="Arial" panose="020B0604020202020204" pitchFamily="34" charset="0"/>
              <a:cs typeface="Arial" panose="020B0604020202020204" pitchFamily="34" charset="0"/>
            </a:endParaRPr>
          </a:p>
          <a:p>
            <a:r>
              <a:rPr lang="en-GB" sz="3200" b="1" dirty="0" smtClean="0">
                <a:solidFill>
                  <a:srgbClr val="002060"/>
                </a:solidFill>
                <a:latin typeface="Arial" panose="020B0604020202020204" pitchFamily="34" charset="0"/>
                <a:cs typeface="Arial" panose="020B0604020202020204" pitchFamily="34" charset="0"/>
              </a:rPr>
              <a:t>Debt</a:t>
            </a:r>
            <a:r>
              <a:rPr lang="en-GB" sz="3200" dirty="0" smtClean="0">
                <a:solidFill>
                  <a:srgbClr val="002060"/>
                </a:solidFill>
                <a:latin typeface="Arial" panose="020B0604020202020204" pitchFamily="34" charset="0"/>
                <a:cs typeface="Arial" panose="020B0604020202020204" pitchFamily="34" charset="0"/>
              </a:rPr>
              <a:t>  -  money which has not been re-paid but can be managed</a:t>
            </a:r>
          </a:p>
          <a:p>
            <a:endParaRPr lang="en-GB" sz="3200" dirty="0">
              <a:solidFill>
                <a:srgbClr val="002060"/>
              </a:solidFill>
              <a:latin typeface="Arial" panose="020B0604020202020204" pitchFamily="34" charset="0"/>
              <a:cs typeface="Arial" panose="020B0604020202020204" pitchFamily="34" charset="0"/>
            </a:endParaRPr>
          </a:p>
          <a:p>
            <a:r>
              <a:rPr lang="en-GB" sz="3200" b="1" dirty="0" smtClean="0">
                <a:solidFill>
                  <a:srgbClr val="002060"/>
                </a:solidFill>
                <a:latin typeface="Arial" panose="020B0604020202020204" pitchFamily="34" charset="0"/>
                <a:cs typeface="Arial" panose="020B0604020202020204" pitchFamily="34" charset="0"/>
              </a:rPr>
              <a:t>Problem debt  </a:t>
            </a:r>
            <a:r>
              <a:rPr lang="en-GB" sz="3200" dirty="0" smtClean="0">
                <a:solidFill>
                  <a:srgbClr val="002060"/>
                </a:solidFill>
                <a:latin typeface="Arial" panose="020B0604020202020204" pitchFamily="34" charset="0"/>
                <a:cs typeface="Arial" panose="020B0604020202020204" pitchFamily="34" charset="0"/>
              </a:rPr>
              <a:t>-  money which can’t be paid without major changes to circumstances / lifestyle</a:t>
            </a:r>
          </a:p>
          <a:p>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720" y="6021288"/>
            <a:ext cx="1944216" cy="707454"/>
          </a:xfrm>
          <a:prstGeom prst="rect">
            <a:avLst/>
          </a:prstGeom>
        </p:spPr>
      </p:pic>
    </p:spTree>
    <p:extLst>
      <p:ext uri="{BB962C8B-B14F-4D97-AF65-F5344CB8AC3E}">
        <p14:creationId xmlns:p14="http://schemas.microsoft.com/office/powerpoint/2010/main" val="95249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6672"/>
            <a:ext cx="7920880" cy="5016758"/>
          </a:xfrm>
          <a:prstGeom prst="rect">
            <a:avLst/>
          </a:prstGeom>
        </p:spPr>
        <p:txBody>
          <a:bodyPr wrap="square">
            <a:spAutoFit/>
          </a:bodyPr>
          <a:lstStyle/>
          <a:p>
            <a:r>
              <a:rPr lang="en-GB" sz="3200" b="1" dirty="0">
                <a:solidFill>
                  <a:srgbClr val="002060"/>
                </a:solidFill>
                <a:latin typeface="Arial" panose="020B0604020202020204" pitchFamily="34" charset="0"/>
                <a:cs typeface="Arial" panose="020B0604020202020204" pitchFamily="34" charset="0"/>
              </a:rPr>
              <a:t>Acute problem debt  </a:t>
            </a:r>
            <a:r>
              <a:rPr lang="en-GB" sz="3200" dirty="0">
                <a:solidFill>
                  <a:srgbClr val="002060"/>
                </a:solidFill>
                <a:latin typeface="Arial" panose="020B0604020202020204" pitchFamily="34" charset="0"/>
                <a:cs typeface="Arial" panose="020B0604020202020204" pitchFamily="34" charset="0"/>
              </a:rPr>
              <a:t>-  caused by sudden,  unexpected  or drastic changes to financial circumstances</a:t>
            </a:r>
          </a:p>
          <a:p>
            <a:endParaRPr lang="en-GB" sz="3200" dirty="0">
              <a:solidFill>
                <a:srgbClr val="002060"/>
              </a:solidFill>
              <a:latin typeface="Arial" panose="020B0604020202020204" pitchFamily="34" charset="0"/>
              <a:cs typeface="Arial" panose="020B0604020202020204" pitchFamily="34" charset="0"/>
            </a:endParaRPr>
          </a:p>
          <a:p>
            <a:r>
              <a:rPr lang="en-GB" sz="3200" b="1" dirty="0">
                <a:solidFill>
                  <a:srgbClr val="002060"/>
                </a:solidFill>
                <a:latin typeface="Arial" panose="020B0604020202020204" pitchFamily="34" charset="0"/>
                <a:cs typeface="Arial" panose="020B0604020202020204" pitchFamily="34" charset="0"/>
              </a:rPr>
              <a:t>Chronic problem debt  </a:t>
            </a:r>
            <a:r>
              <a:rPr lang="en-GB" sz="3200" dirty="0">
                <a:solidFill>
                  <a:srgbClr val="002060"/>
                </a:solidFill>
                <a:latin typeface="Arial" panose="020B0604020202020204" pitchFamily="34" charset="0"/>
                <a:cs typeface="Arial" panose="020B0604020202020204" pitchFamily="34" charset="0"/>
              </a:rPr>
              <a:t>-  long term and successive debts, and “debtor mentality”</a:t>
            </a:r>
          </a:p>
          <a:p>
            <a:endParaRPr lang="en-GB" sz="3200" dirty="0">
              <a:solidFill>
                <a:srgbClr val="002060"/>
              </a:solidFill>
              <a:latin typeface="Arial" panose="020B0604020202020204" pitchFamily="34" charset="0"/>
              <a:cs typeface="Arial" panose="020B0604020202020204" pitchFamily="34" charset="0"/>
            </a:endParaRPr>
          </a:p>
          <a:p>
            <a:r>
              <a:rPr lang="en-GB" sz="3200" b="1" dirty="0">
                <a:solidFill>
                  <a:srgbClr val="002060"/>
                </a:solidFill>
                <a:latin typeface="Arial" panose="020B0604020202020204" pitchFamily="34" charset="0"/>
                <a:cs typeface="Arial" panose="020B0604020202020204" pitchFamily="34" charset="0"/>
              </a:rPr>
              <a:t>Poverty debt   </a:t>
            </a:r>
            <a:r>
              <a:rPr lang="en-GB" sz="3200" dirty="0">
                <a:solidFill>
                  <a:srgbClr val="002060"/>
                </a:solidFill>
                <a:latin typeface="Arial" panose="020B0604020202020204" pitchFamily="34" charset="0"/>
                <a:cs typeface="Arial" panose="020B0604020202020204" pitchFamily="34" charset="0"/>
              </a:rPr>
              <a:t>-   long term dependency on welfare benefits, food banks and crisis support.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5235996"/>
            <a:ext cx="3423320" cy="1272773"/>
          </a:xfrm>
          <a:prstGeom prst="rect">
            <a:avLst/>
          </a:prstGeom>
        </p:spPr>
      </p:pic>
    </p:spTree>
    <p:extLst>
      <p:ext uri="{BB962C8B-B14F-4D97-AF65-F5344CB8AC3E}">
        <p14:creationId xmlns:p14="http://schemas.microsoft.com/office/powerpoint/2010/main" val="6523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60648"/>
            <a:ext cx="5760640" cy="3164919"/>
          </a:xfrm>
          <a:prstGeom prst="rect">
            <a:avLst/>
          </a:prstGeom>
        </p:spPr>
      </p:pic>
      <p:sp>
        <p:nvSpPr>
          <p:cNvPr id="3" name="Rectangle 2"/>
          <p:cNvSpPr/>
          <p:nvPr/>
        </p:nvSpPr>
        <p:spPr>
          <a:xfrm>
            <a:off x="467544" y="3717032"/>
            <a:ext cx="8136904" cy="1754326"/>
          </a:xfrm>
          <a:prstGeom prst="rect">
            <a:avLst/>
          </a:prstGeom>
        </p:spPr>
        <p:txBody>
          <a:bodyPr wrap="square">
            <a:spAutoFit/>
          </a:bodyPr>
          <a:lstStyle/>
          <a:p>
            <a:r>
              <a:rPr lang="en-GB" b="1" dirty="0"/>
              <a:t>Payday lender to cough up £35m in compensation to consumers after "serious failings" found by Financial Conduct </a:t>
            </a:r>
            <a:r>
              <a:rPr lang="en-GB" b="1" dirty="0" smtClean="0"/>
              <a:t>Authority</a:t>
            </a:r>
          </a:p>
          <a:p>
            <a:endParaRPr lang="en-GB" b="1" dirty="0" smtClean="0"/>
          </a:p>
          <a:p>
            <a:r>
              <a:rPr lang="en-GB" dirty="0" smtClean="0"/>
              <a:t>Money Expert at </a:t>
            </a:r>
            <a:r>
              <a:rPr lang="en-GB" dirty="0" err="1" smtClean="0"/>
              <a:t>uSwitch</a:t>
            </a:r>
            <a:r>
              <a:rPr lang="en-GB" dirty="0" smtClean="0"/>
              <a:t> said </a:t>
            </a:r>
            <a:r>
              <a:rPr lang="en-GB" dirty="0"/>
              <a:t>“The FCA has clamped down on payday lenders, but it can’t make up for the emotional distress caused by the escalating debts.”</a:t>
            </a:r>
          </a:p>
          <a:p>
            <a:endParaRPr lang="en-GB" dirty="0"/>
          </a:p>
        </p:txBody>
      </p:sp>
      <p:sp>
        <p:nvSpPr>
          <p:cNvPr id="4" name="TextBox 3"/>
          <p:cNvSpPr txBox="1"/>
          <p:nvPr/>
        </p:nvSpPr>
        <p:spPr>
          <a:xfrm>
            <a:off x="6948264" y="1340768"/>
            <a:ext cx="2026196" cy="646331"/>
          </a:xfrm>
          <a:prstGeom prst="rect">
            <a:avLst/>
          </a:prstGeom>
          <a:noFill/>
        </p:spPr>
        <p:txBody>
          <a:bodyPr wrap="none" rtlCol="0">
            <a:spAutoFit/>
          </a:bodyPr>
          <a:lstStyle/>
          <a:p>
            <a:r>
              <a:rPr lang="en-GB" dirty="0" smtClean="0"/>
              <a:t>News Article </a:t>
            </a:r>
          </a:p>
          <a:p>
            <a:r>
              <a:rPr lang="en-GB" dirty="0" smtClean="0"/>
              <a:t>19 September 2016</a:t>
            </a:r>
            <a:endParaRPr lang="en-GB" dirty="0"/>
          </a:p>
        </p:txBody>
      </p:sp>
    </p:spTree>
    <p:extLst>
      <p:ext uri="{BB962C8B-B14F-4D97-AF65-F5344CB8AC3E}">
        <p14:creationId xmlns:p14="http://schemas.microsoft.com/office/powerpoint/2010/main" val="372878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04664"/>
            <a:ext cx="7776864" cy="5509200"/>
          </a:xfrm>
          <a:prstGeom prst="rect">
            <a:avLst/>
          </a:prstGeom>
          <a:noFill/>
        </p:spPr>
        <p:txBody>
          <a:bodyPr wrap="square" rtlCol="0">
            <a:spAutoFit/>
          </a:bodyPr>
          <a:lstStyle/>
          <a:p>
            <a:r>
              <a:rPr lang="en-GB" sz="2400" b="1" dirty="0" smtClean="0">
                <a:solidFill>
                  <a:srgbClr val="002060"/>
                </a:solidFill>
                <a:latin typeface="Arial" panose="020B0604020202020204" pitchFamily="34" charset="0"/>
                <a:cs typeface="Arial" panose="020B0604020202020204" pitchFamily="34" charset="0"/>
              </a:rPr>
              <a:t>Tips </a:t>
            </a:r>
            <a:r>
              <a:rPr lang="en-GB" sz="2400" b="1" dirty="0">
                <a:solidFill>
                  <a:srgbClr val="002060"/>
                </a:solidFill>
                <a:latin typeface="Arial" panose="020B0604020202020204" pitchFamily="34" charset="0"/>
                <a:cs typeface="Arial" panose="020B0604020202020204" pitchFamily="34" charset="0"/>
              </a:rPr>
              <a:t>for dealing with debt </a:t>
            </a:r>
            <a:endParaRPr lang="en-GB" sz="2400" b="1" dirty="0" smtClean="0">
              <a:solidFill>
                <a:srgbClr val="002060"/>
              </a:solidFill>
              <a:latin typeface="Arial" panose="020B0604020202020204" pitchFamily="34" charset="0"/>
              <a:cs typeface="Arial" panose="020B0604020202020204" pitchFamily="34" charset="0"/>
            </a:endParaRPr>
          </a:p>
          <a:p>
            <a:endParaRPr lang="en-GB" sz="2400" b="1" dirty="0">
              <a:solidFill>
                <a:srgbClr val="002060"/>
              </a:solidFill>
              <a:latin typeface="Arial" panose="020B0604020202020204" pitchFamily="34" charset="0"/>
              <a:cs typeface="Arial" panose="020B0604020202020204" pitchFamily="34" charset="0"/>
            </a:endParaRPr>
          </a:p>
          <a:p>
            <a:r>
              <a:rPr lang="en-GB" sz="2400" b="1" dirty="0" smtClean="0">
                <a:solidFill>
                  <a:srgbClr val="002060"/>
                </a:solidFill>
                <a:latin typeface="Arial" panose="020B0604020202020204" pitchFamily="34" charset="0"/>
                <a:cs typeface="Arial" panose="020B0604020202020204" pitchFamily="34" charset="0"/>
              </a:rPr>
              <a:t>Don’t </a:t>
            </a:r>
            <a:r>
              <a:rPr lang="en-GB" sz="2400" b="1" dirty="0">
                <a:solidFill>
                  <a:srgbClr val="002060"/>
                </a:solidFill>
                <a:latin typeface="Arial" panose="020B0604020202020204" pitchFamily="34" charset="0"/>
                <a:cs typeface="Arial" panose="020B0604020202020204" pitchFamily="34" charset="0"/>
              </a:rPr>
              <a:t>ignore the problem – </a:t>
            </a:r>
            <a:r>
              <a:rPr lang="en-GB" sz="2400" dirty="0">
                <a:solidFill>
                  <a:srgbClr val="002060"/>
                </a:solidFill>
                <a:latin typeface="Arial" panose="020B0604020202020204" pitchFamily="34" charset="0"/>
                <a:cs typeface="Arial" panose="020B0604020202020204" pitchFamily="34" charset="0"/>
              </a:rPr>
              <a:t>it </a:t>
            </a:r>
            <a:r>
              <a:rPr lang="en-GB" sz="2400" u="sng" dirty="0">
                <a:solidFill>
                  <a:srgbClr val="002060"/>
                </a:solidFill>
                <a:latin typeface="Arial" panose="020B0604020202020204" pitchFamily="34" charset="0"/>
                <a:cs typeface="Arial" panose="020B0604020202020204" pitchFamily="34" charset="0"/>
              </a:rPr>
              <a:t>won’t</a:t>
            </a:r>
            <a:r>
              <a:rPr lang="en-GB" sz="2400" dirty="0">
                <a:solidFill>
                  <a:srgbClr val="002060"/>
                </a:solidFill>
                <a:latin typeface="Arial" panose="020B0604020202020204" pitchFamily="34" charset="0"/>
                <a:cs typeface="Arial" panose="020B0604020202020204" pitchFamily="34" charset="0"/>
              </a:rPr>
              <a:t> go away. The longer you leave it, the worse it gets</a:t>
            </a:r>
            <a:r>
              <a:rPr lang="en-GB" sz="2400" dirty="0" smtClean="0">
                <a:solidFill>
                  <a:srgbClr val="002060"/>
                </a:solidFill>
                <a:latin typeface="Arial" panose="020B0604020202020204" pitchFamily="34" charset="0"/>
                <a:cs typeface="Arial" panose="020B0604020202020204" pitchFamily="34" charset="0"/>
              </a:rPr>
              <a:t>.</a:t>
            </a:r>
          </a:p>
          <a:p>
            <a:r>
              <a:rPr lang="en-GB" sz="2400" dirty="0" smtClean="0">
                <a:solidFill>
                  <a:srgbClr val="00206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	</a:t>
            </a:r>
          </a:p>
          <a:p>
            <a:r>
              <a:rPr lang="en-GB" sz="2400" b="1" dirty="0">
                <a:solidFill>
                  <a:srgbClr val="002060"/>
                </a:solidFill>
                <a:latin typeface="Arial" panose="020B0604020202020204" pitchFamily="34" charset="0"/>
                <a:cs typeface="Arial" panose="020B0604020202020204" pitchFamily="34" charset="0"/>
              </a:rPr>
              <a:t>Make the most of your income – </a:t>
            </a:r>
            <a:r>
              <a:rPr lang="en-GB" sz="2400" dirty="0">
                <a:solidFill>
                  <a:srgbClr val="002060"/>
                </a:solidFill>
                <a:latin typeface="Arial" panose="020B0604020202020204" pitchFamily="34" charset="0"/>
                <a:cs typeface="Arial" panose="020B0604020202020204" pitchFamily="34" charset="0"/>
              </a:rPr>
              <a:t>check you are claiming all the benefits and tax credits you can. If you’ve lost your job, or are off work because you’re ill, check if any debts are covered by </a:t>
            </a:r>
            <a:r>
              <a:rPr lang="en-GB" sz="2400" dirty="0" smtClean="0">
                <a:solidFill>
                  <a:srgbClr val="002060"/>
                </a:solidFill>
                <a:latin typeface="Arial" panose="020B0604020202020204" pitchFamily="34" charset="0"/>
                <a:cs typeface="Arial" panose="020B0604020202020204" pitchFamily="34" charset="0"/>
              </a:rPr>
              <a:t>PPI.</a:t>
            </a:r>
          </a:p>
          <a:p>
            <a:r>
              <a:rPr lang="en-GB" sz="2400" dirty="0" smtClean="0">
                <a:solidFill>
                  <a:srgbClr val="00206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	</a:t>
            </a:r>
          </a:p>
          <a:p>
            <a:r>
              <a:rPr lang="en-GB" sz="2400" b="1" dirty="0">
                <a:solidFill>
                  <a:srgbClr val="002060"/>
                </a:solidFill>
                <a:latin typeface="Arial" panose="020B0604020202020204" pitchFamily="34" charset="0"/>
                <a:cs typeface="Arial" panose="020B0604020202020204" pitchFamily="34" charset="0"/>
              </a:rPr>
              <a:t>Tackle your priority debts first – </a:t>
            </a:r>
            <a:r>
              <a:rPr lang="en-GB" sz="2400" dirty="0">
                <a:solidFill>
                  <a:srgbClr val="002060"/>
                </a:solidFill>
                <a:latin typeface="Arial" panose="020B0604020202020204" pitchFamily="34" charset="0"/>
                <a:cs typeface="Arial" panose="020B0604020202020204" pitchFamily="34" charset="0"/>
              </a:rPr>
              <a:t>for example, debts that could mean losing your home, or having your gas or electricity cut off. </a:t>
            </a:r>
            <a:endParaRPr lang="en-GB" sz="2400" dirty="0" smtClean="0">
              <a:solidFill>
                <a:srgbClr val="00206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948625"/>
            <a:ext cx="1584176" cy="1584176"/>
          </a:xfrm>
          <a:prstGeom prst="rect">
            <a:avLst/>
          </a:prstGeom>
        </p:spPr>
      </p:pic>
    </p:spTree>
    <p:extLst>
      <p:ext uri="{BB962C8B-B14F-4D97-AF65-F5344CB8AC3E}">
        <p14:creationId xmlns:p14="http://schemas.microsoft.com/office/powerpoint/2010/main" val="38565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548680"/>
            <a:ext cx="7344816" cy="2554545"/>
          </a:xfrm>
          <a:prstGeom prst="rect">
            <a:avLst/>
          </a:prstGeom>
        </p:spPr>
        <p:txBody>
          <a:bodyPr wrap="square">
            <a:spAutoFit/>
          </a:bodyPr>
          <a:lstStyle/>
          <a:p>
            <a:r>
              <a:rPr lang="en-GB" sz="2000" b="1" dirty="0">
                <a:solidFill>
                  <a:srgbClr val="002060"/>
                </a:solidFill>
                <a:latin typeface="Arial" panose="020B0604020202020204" pitchFamily="34" charset="0"/>
                <a:cs typeface="Arial" panose="020B0604020202020204" pitchFamily="34" charset="0"/>
              </a:rPr>
              <a:t>Work out your personal budget – </a:t>
            </a:r>
            <a:r>
              <a:rPr lang="en-GB" sz="2000" dirty="0">
                <a:solidFill>
                  <a:srgbClr val="002060"/>
                </a:solidFill>
                <a:latin typeface="Arial" panose="020B0604020202020204" pitchFamily="34" charset="0"/>
                <a:cs typeface="Arial" panose="020B0604020202020204" pitchFamily="34" charset="0"/>
              </a:rPr>
              <a:t>show it to your creditors when you contact them. </a:t>
            </a:r>
          </a:p>
          <a:p>
            <a:r>
              <a:rPr lang="en-GB" sz="2000" dirty="0">
                <a:solidFill>
                  <a:srgbClr val="002060"/>
                </a:solidFill>
                <a:latin typeface="Arial" panose="020B0604020202020204" pitchFamily="34" charset="0"/>
                <a:cs typeface="Arial" panose="020B0604020202020204" pitchFamily="34" charset="0"/>
              </a:rPr>
              <a:t>	</a:t>
            </a:r>
          </a:p>
          <a:p>
            <a:r>
              <a:rPr lang="en-GB" sz="2000" b="1" dirty="0">
                <a:solidFill>
                  <a:srgbClr val="002060"/>
                </a:solidFill>
                <a:latin typeface="Arial" panose="020B0604020202020204" pitchFamily="34" charset="0"/>
                <a:cs typeface="Arial" panose="020B0604020202020204" pitchFamily="34" charset="0"/>
              </a:rPr>
              <a:t>Always keep copies </a:t>
            </a:r>
            <a:r>
              <a:rPr lang="en-GB" sz="2000" dirty="0">
                <a:solidFill>
                  <a:srgbClr val="002060"/>
                </a:solidFill>
                <a:latin typeface="Arial" panose="020B0604020202020204" pitchFamily="34" charset="0"/>
                <a:cs typeface="Arial" panose="020B0604020202020204" pitchFamily="34" charset="0"/>
              </a:rPr>
              <a:t>of letters and papers you send or get.</a:t>
            </a:r>
          </a:p>
          <a:p>
            <a:r>
              <a:rPr lang="en-GB" sz="2000" dirty="0">
                <a:solidFill>
                  <a:srgbClr val="002060"/>
                </a:solidFill>
                <a:latin typeface="Arial" panose="020B0604020202020204" pitchFamily="34" charset="0"/>
                <a:cs typeface="Arial" panose="020B0604020202020204" pitchFamily="34" charset="0"/>
              </a:rPr>
              <a:t> 	</a:t>
            </a:r>
          </a:p>
          <a:p>
            <a:r>
              <a:rPr lang="en-GB" sz="2000" b="1" dirty="0">
                <a:solidFill>
                  <a:srgbClr val="002060"/>
                </a:solidFill>
                <a:latin typeface="Arial" panose="020B0604020202020204" pitchFamily="34" charset="0"/>
                <a:cs typeface="Arial" panose="020B0604020202020204" pitchFamily="34" charset="0"/>
              </a:rPr>
              <a:t>Don’t borrow money </a:t>
            </a:r>
            <a:r>
              <a:rPr lang="en-GB" sz="2000" dirty="0">
                <a:solidFill>
                  <a:srgbClr val="002060"/>
                </a:solidFill>
                <a:latin typeface="Arial" panose="020B0604020202020204" pitchFamily="34" charset="0"/>
                <a:cs typeface="Arial" panose="020B0604020202020204" pitchFamily="34" charset="0"/>
              </a:rPr>
              <a:t>to pay off your bills without thinking carefully. Get advice first - borrowing could lead to you losing your home. </a:t>
            </a:r>
            <a:endParaRPr lang="en-GB" sz="2000" dirty="0">
              <a:solidFill>
                <a:srgbClr val="002060"/>
              </a:solidFill>
            </a:endParaRPr>
          </a:p>
        </p:txBody>
      </p:sp>
      <p:sp>
        <p:nvSpPr>
          <p:cNvPr id="3" name="Rectangle 2"/>
          <p:cNvSpPr/>
          <p:nvPr/>
        </p:nvSpPr>
        <p:spPr>
          <a:xfrm>
            <a:off x="840176" y="3118892"/>
            <a:ext cx="7488832" cy="1631216"/>
          </a:xfrm>
          <a:prstGeom prst="rect">
            <a:avLst/>
          </a:prstGeom>
        </p:spPr>
        <p:txBody>
          <a:bodyPr wrap="square">
            <a:spAutoFit/>
          </a:bodyPr>
          <a:lstStyle/>
          <a:p>
            <a:r>
              <a:rPr lang="en-GB" sz="2000" b="1" dirty="0">
                <a:solidFill>
                  <a:srgbClr val="002060"/>
                </a:solidFill>
                <a:latin typeface="Arial" panose="020B0604020202020204" pitchFamily="34" charset="0"/>
                <a:cs typeface="Arial" panose="020B0604020202020204" pitchFamily="34" charset="0"/>
              </a:rPr>
              <a:t>Get advice from your local Citizens Advice </a:t>
            </a:r>
            <a:r>
              <a:rPr lang="en-GB" sz="2000" dirty="0">
                <a:solidFill>
                  <a:srgbClr val="002060"/>
                </a:solidFill>
                <a:latin typeface="Arial" panose="020B0604020202020204" pitchFamily="34" charset="0"/>
                <a:cs typeface="Arial" panose="020B0604020202020204" pitchFamily="34" charset="0"/>
              </a:rPr>
              <a:t>or other independent advice service. If you are being taken to court, or bailiffs are involved, do this urgently. Fill in reply forms to court papers, and let the court have all the facts. </a:t>
            </a:r>
            <a:r>
              <a:rPr lang="en-GB" sz="2000" u="sng" dirty="0">
                <a:solidFill>
                  <a:srgbClr val="002060"/>
                </a:solidFill>
                <a:latin typeface="Arial" panose="020B0604020202020204" pitchFamily="34" charset="0"/>
                <a:cs typeface="Arial" panose="020B0604020202020204" pitchFamily="34" charset="0"/>
              </a:rPr>
              <a:t>Always</a:t>
            </a:r>
            <a:r>
              <a:rPr lang="en-GB" sz="2000" dirty="0">
                <a:solidFill>
                  <a:srgbClr val="002060"/>
                </a:solidFill>
                <a:latin typeface="Arial" panose="020B0604020202020204" pitchFamily="34" charset="0"/>
                <a:cs typeface="Arial" panose="020B0604020202020204" pitchFamily="34" charset="0"/>
              </a:rPr>
              <a:t> go to court hearings and take your personal budget with you</a:t>
            </a:r>
            <a:endParaRPr lang="en-GB" sz="2000"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153" y="4750108"/>
            <a:ext cx="3120008" cy="1755005"/>
          </a:xfrm>
          <a:prstGeom prst="rect">
            <a:avLst/>
          </a:prstGeom>
        </p:spPr>
      </p:pic>
    </p:spTree>
    <p:extLst>
      <p:ext uri="{BB962C8B-B14F-4D97-AF65-F5344CB8AC3E}">
        <p14:creationId xmlns:p14="http://schemas.microsoft.com/office/powerpoint/2010/main" val="16530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352928" cy="5509200"/>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a:p>
            <a:r>
              <a:rPr lang="en-GB" sz="2400" b="1" dirty="0" smtClean="0">
                <a:solidFill>
                  <a:srgbClr val="002060"/>
                </a:solidFill>
                <a:latin typeface="Arial" panose="020B0604020202020204" pitchFamily="34" charset="0"/>
                <a:cs typeface="Arial" panose="020B0604020202020204" pitchFamily="34" charset="0"/>
              </a:rPr>
              <a:t>Get </a:t>
            </a:r>
            <a:r>
              <a:rPr lang="en-GB" sz="2400" b="1" dirty="0">
                <a:solidFill>
                  <a:srgbClr val="002060"/>
                </a:solidFill>
                <a:latin typeface="Arial" panose="020B0604020202020204" pitchFamily="34" charset="0"/>
                <a:cs typeface="Arial" panose="020B0604020202020204" pitchFamily="34" charset="0"/>
              </a:rPr>
              <a:t>in touch with your creditors straight away </a:t>
            </a:r>
            <a:r>
              <a:rPr lang="en-GB" sz="2400" dirty="0">
                <a:solidFill>
                  <a:srgbClr val="002060"/>
                </a:solidFill>
                <a:latin typeface="Arial" panose="020B0604020202020204" pitchFamily="34" charset="0"/>
                <a:cs typeface="Arial" panose="020B0604020202020204" pitchFamily="34" charset="0"/>
              </a:rPr>
              <a:t>and explain your situation. Contact all of your creditors. If you arrange to pay some but not others, you may get into difficulty again. You do not need to offer payment straight away</a:t>
            </a:r>
            <a:r>
              <a:rPr lang="en-GB" sz="2400" dirty="0" smtClean="0">
                <a:solidFill>
                  <a:srgbClr val="002060"/>
                </a:solidFill>
                <a:latin typeface="Arial" panose="020B0604020202020204" pitchFamily="34" charset="0"/>
                <a:cs typeface="Arial" panose="020B0604020202020204" pitchFamily="34" charset="0"/>
              </a:rPr>
              <a:t>.</a:t>
            </a:r>
          </a:p>
          <a:p>
            <a:endParaRPr lang="en-GB" sz="2400" dirty="0">
              <a:solidFill>
                <a:srgbClr val="002060"/>
              </a:solidFill>
              <a:latin typeface="Arial" panose="020B0604020202020204" pitchFamily="34" charset="0"/>
              <a:cs typeface="Arial" panose="020B0604020202020204" pitchFamily="34" charset="0"/>
            </a:endParaRPr>
          </a:p>
          <a:p>
            <a:r>
              <a:rPr lang="en-GB" sz="2400" b="1" dirty="0" smtClean="0">
                <a:solidFill>
                  <a:srgbClr val="002060"/>
                </a:solidFill>
                <a:latin typeface="Arial" panose="020B0604020202020204" pitchFamily="34" charset="0"/>
                <a:cs typeface="Arial" panose="020B0604020202020204" pitchFamily="34" charset="0"/>
              </a:rPr>
              <a:t>Work </a:t>
            </a:r>
            <a:r>
              <a:rPr lang="en-GB" sz="2400" b="1" dirty="0">
                <a:solidFill>
                  <a:srgbClr val="002060"/>
                </a:solidFill>
                <a:latin typeface="Arial" panose="020B0604020202020204" pitchFamily="34" charset="0"/>
                <a:cs typeface="Arial" panose="020B0604020202020204" pitchFamily="34" charset="0"/>
              </a:rPr>
              <a:t>out a reasonable offer </a:t>
            </a:r>
            <a:r>
              <a:rPr lang="en-GB" sz="2400" dirty="0">
                <a:solidFill>
                  <a:srgbClr val="002060"/>
                </a:solidFill>
                <a:latin typeface="Arial" panose="020B0604020202020204" pitchFamily="34" charset="0"/>
                <a:cs typeface="Arial" panose="020B0604020202020204" pitchFamily="34" charset="0"/>
              </a:rPr>
              <a:t>for each creditor. Don’t worry if the offer seems small. Creditors prefer a regular small amount more than an offer you can’t afford. 	</a:t>
            </a:r>
            <a:endParaRPr lang="en-GB" sz="2400" dirty="0" smtClean="0">
              <a:solidFill>
                <a:srgbClr val="002060"/>
              </a:solidFill>
              <a:latin typeface="Arial" panose="020B0604020202020204" pitchFamily="34" charset="0"/>
              <a:cs typeface="Arial" panose="020B0604020202020204" pitchFamily="34" charset="0"/>
            </a:endParaRPr>
          </a:p>
          <a:p>
            <a:endParaRPr lang="en-GB" sz="2400" dirty="0">
              <a:solidFill>
                <a:srgbClr val="002060"/>
              </a:solidFill>
              <a:latin typeface="Arial" panose="020B0604020202020204" pitchFamily="34" charset="0"/>
              <a:cs typeface="Arial" panose="020B0604020202020204" pitchFamily="34" charset="0"/>
            </a:endParaRPr>
          </a:p>
          <a:p>
            <a:r>
              <a:rPr lang="en-GB" sz="2400" b="1" dirty="0">
                <a:solidFill>
                  <a:srgbClr val="002060"/>
                </a:solidFill>
                <a:latin typeface="Arial" panose="020B0604020202020204" pitchFamily="34" charset="0"/>
                <a:cs typeface="Arial" panose="020B0604020202020204" pitchFamily="34" charset="0"/>
              </a:rPr>
              <a:t>Don’t give up </a:t>
            </a:r>
            <a:r>
              <a:rPr lang="en-GB" sz="2400" dirty="0">
                <a:solidFill>
                  <a:srgbClr val="002060"/>
                </a:solidFill>
                <a:latin typeface="Arial" panose="020B0604020202020204" pitchFamily="34" charset="0"/>
                <a:cs typeface="Arial" panose="020B0604020202020204" pitchFamily="34" charset="0"/>
              </a:rPr>
              <a:t>trying to agree an offer, even if creditors are difficult. If the first person you speak to is unhelpful, ask to speak to someone more senior. They may be able to </a:t>
            </a:r>
            <a:r>
              <a:rPr lang="en-GB" sz="2400" dirty="0" smtClean="0">
                <a:solidFill>
                  <a:srgbClr val="002060"/>
                </a:solidFill>
                <a:latin typeface="Arial" panose="020B0604020202020204" pitchFamily="34" charset="0"/>
                <a:cs typeface="Arial" panose="020B0604020202020204" pitchFamily="34" charset="0"/>
              </a:rPr>
              <a:t>agree.</a:t>
            </a:r>
            <a:r>
              <a:rPr lang="en-GB" sz="2000" dirty="0">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spTree>
    <p:extLst>
      <p:ext uri="{BB962C8B-B14F-4D97-AF65-F5344CB8AC3E}">
        <p14:creationId xmlns:p14="http://schemas.microsoft.com/office/powerpoint/2010/main" val="8744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sp>
        <p:nvSpPr>
          <p:cNvPr id="3" name="TextBox 2"/>
          <p:cNvSpPr txBox="1"/>
          <p:nvPr/>
        </p:nvSpPr>
        <p:spPr>
          <a:xfrm>
            <a:off x="971600" y="620688"/>
            <a:ext cx="7704856" cy="4616648"/>
          </a:xfrm>
          <a:prstGeom prst="rect">
            <a:avLst/>
          </a:prstGeom>
          <a:noFill/>
        </p:spPr>
        <p:txBody>
          <a:bodyPr wrap="square" rtlCol="0">
            <a:spAutoFit/>
          </a:bodyPr>
          <a:lstStyle/>
          <a:p>
            <a:r>
              <a:rPr lang="en-GB" sz="2000" b="1" dirty="0" smtClean="0">
                <a:solidFill>
                  <a:srgbClr val="002060"/>
                </a:solidFill>
                <a:latin typeface="Arial" panose="020B0604020202020204" pitchFamily="34" charset="0"/>
                <a:cs typeface="Arial" panose="020B0604020202020204" pitchFamily="34" charset="0"/>
              </a:rPr>
              <a:t>1 in 4  adults will have a mental health problem at some stage</a:t>
            </a:r>
          </a:p>
          <a:p>
            <a:r>
              <a:rPr lang="en-GB" sz="2000" b="1" dirty="0">
                <a:solidFill>
                  <a:srgbClr val="002060"/>
                </a:solidFill>
                <a:latin typeface="Arial" panose="020B0604020202020204" pitchFamily="34" charset="0"/>
                <a:cs typeface="Arial" panose="020B0604020202020204" pitchFamily="34" charset="0"/>
              </a:rPr>
              <a:t> </a:t>
            </a:r>
            <a:endParaRPr lang="en-GB" sz="2000" b="1" dirty="0" smtClean="0">
              <a:solidFill>
                <a:srgbClr val="002060"/>
              </a:solidFill>
              <a:latin typeface="Arial" panose="020B0604020202020204" pitchFamily="34" charset="0"/>
              <a:cs typeface="Arial" panose="020B0604020202020204" pitchFamily="34" charset="0"/>
            </a:endParaRPr>
          </a:p>
          <a:p>
            <a:r>
              <a:rPr lang="en-GB" sz="2000" b="1" dirty="0" smtClean="0">
                <a:solidFill>
                  <a:srgbClr val="002060"/>
                </a:solidFill>
                <a:latin typeface="Arial" panose="020B0604020202020204" pitchFamily="34" charset="0"/>
                <a:cs typeface="Arial" panose="020B0604020202020204" pitchFamily="34" charset="0"/>
              </a:rPr>
              <a:t>1 in 2 adults with debts also has a mental health problem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Oval Callout 4"/>
          <p:cNvSpPr/>
          <p:nvPr/>
        </p:nvSpPr>
        <p:spPr>
          <a:xfrm>
            <a:off x="672716" y="1772526"/>
            <a:ext cx="3456384" cy="158417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rgbClr val="FFFFFF"/>
              </a:solidFill>
            </a:endParaRPr>
          </a:p>
        </p:txBody>
      </p:sp>
      <p:sp>
        <p:nvSpPr>
          <p:cNvPr id="6" name="TextBox 5"/>
          <p:cNvSpPr txBox="1"/>
          <p:nvPr/>
        </p:nvSpPr>
        <p:spPr>
          <a:xfrm>
            <a:off x="1115616" y="1964449"/>
            <a:ext cx="2736304" cy="1200329"/>
          </a:xfrm>
          <a:prstGeom prst="rect">
            <a:avLst/>
          </a:prstGeom>
          <a:noFill/>
        </p:spPr>
        <p:txBody>
          <a:bodyPr wrap="square" rtlCol="0">
            <a:spAutoFit/>
          </a:bodyPr>
          <a:lstStyle/>
          <a:p>
            <a:r>
              <a:rPr lang="en-GB" dirty="0" smtClean="0">
                <a:solidFill>
                  <a:srgbClr val="002060"/>
                </a:solidFill>
              </a:rPr>
              <a:t>“Due to my illness I have been out of work for a long time and feel left on the scrapheap…..”</a:t>
            </a:r>
            <a:endParaRPr lang="en-GB" dirty="0">
              <a:solidFill>
                <a:srgbClr val="002060"/>
              </a:solidFill>
            </a:endParaRPr>
          </a:p>
        </p:txBody>
      </p:sp>
      <p:sp>
        <p:nvSpPr>
          <p:cNvPr id="7" name="Oval Callout 6"/>
          <p:cNvSpPr/>
          <p:nvPr/>
        </p:nvSpPr>
        <p:spPr>
          <a:xfrm>
            <a:off x="4770848" y="4126785"/>
            <a:ext cx="4176464" cy="208823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p:cNvSpPr txBox="1"/>
          <p:nvPr/>
        </p:nvSpPr>
        <p:spPr>
          <a:xfrm>
            <a:off x="5418936" y="4406339"/>
            <a:ext cx="3240360" cy="1477328"/>
          </a:xfrm>
          <a:prstGeom prst="rect">
            <a:avLst/>
          </a:prstGeom>
          <a:noFill/>
        </p:spPr>
        <p:txBody>
          <a:bodyPr wrap="square" rtlCol="0">
            <a:spAutoFit/>
          </a:bodyPr>
          <a:lstStyle/>
          <a:p>
            <a:r>
              <a:rPr lang="en-GB" dirty="0" smtClean="0">
                <a:solidFill>
                  <a:srgbClr val="002060"/>
                </a:solidFill>
              </a:rPr>
              <a:t>“Thanks for your help with my money problems – it’s like a huge weight has been lifted off my shoulders so now I can get on with my life</a:t>
            </a:r>
            <a:r>
              <a:rPr lang="en-GB" dirty="0" smtClean="0"/>
              <a:t>””</a:t>
            </a:r>
            <a:endParaRPr lang="en-GB" dirty="0"/>
          </a:p>
        </p:txBody>
      </p:sp>
      <p:sp>
        <p:nvSpPr>
          <p:cNvPr id="9" name="Oval Callout 8"/>
          <p:cNvSpPr/>
          <p:nvPr/>
        </p:nvSpPr>
        <p:spPr>
          <a:xfrm>
            <a:off x="2422773" y="3347549"/>
            <a:ext cx="2858616" cy="150723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p:cNvSpPr txBox="1"/>
          <p:nvPr/>
        </p:nvSpPr>
        <p:spPr>
          <a:xfrm>
            <a:off x="2843800" y="3728931"/>
            <a:ext cx="2129670" cy="923330"/>
          </a:xfrm>
          <a:prstGeom prst="rect">
            <a:avLst/>
          </a:prstGeom>
          <a:noFill/>
        </p:spPr>
        <p:txBody>
          <a:bodyPr wrap="square" rtlCol="0">
            <a:spAutoFit/>
          </a:bodyPr>
          <a:lstStyle/>
          <a:p>
            <a:r>
              <a:rPr lang="en-GB" dirty="0" smtClean="0">
                <a:solidFill>
                  <a:srgbClr val="002060"/>
                </a:solidFill>
              </a:rPr>
              <a:t>“Got myself into a huge debt mess and you rescued me…”</a:t>
            </a:r>
            <a:endParaRPr lang="en-GB" dirty="0">
              <a:solidFill>
                <a:srgbClr val="002060"/>
              </a:solidFill>
            </a:endParaRPr>
          </a:p>
        </p:txBody>
      </p:sp>
    </p:spTree>
    <p:extLst>
      <p:ext uri="{BB962C8B-B14F-4D97-AF65-F5344CB8AC3E}">
        <p14:creationId xmlns:p14="http://schemas.microsoft.com/office/powerpoint/2010/main" val="36200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1301"/>
            <a:ext cx="8229600" cy="1143000"/>
          </a:xfrm>
        </p:spPr>
        <p:txBody>
          <a:bodyPr/>
          <a:lstStyle/>
          <a:p>
            <a:r>
              <a:rPr lang="en-GB" dirty="0" smtClean="0">
                <a:solidFill>
                  <a:schemeClr val="tx2"/>
                </a:solidFill>
              </a:rPr>
              <a:t>Tyneside Advice Line</a:t>
            </a:r>
            <a:endParaRPr lang="en-GB" dirty="0">
              <a:solidFill>
                <a:schemeClr val="tx2"/>
              </a:solidFill>
            </a:endParaRPr>
          </a:p>
        </p:txBody>
      </p:sp>
      <p:sp>
        <p:nvSpPr>
          <p:cNvPr id="8" name="Content Placeholder 7"/>
          <p:cNvSpPr>
            <a:spLocks noGrp="1"/>
          </p:cNvSpPr>
          <p:nvPr>
            <p:ph idx="1"/>
          </p:nvPr>
        </p:nvSpPr>
        <p:spPr/>
        <p:txBody>
          <a:bodyPr/>
          <a:lstStyle/>
          <a:p>
            <a:pPr marL="0" indent="0">
              <a:buNone/>
            </a:pPr>
            <a:endParaRPr lang="en-GB" dirty="0" smtClean="0"/>
          </a:p>
          <a:p>
            <a:pPr marL="0" indent="0" algn="ctr">
              <a:buNone/>
            </a:pPr>
            <a:r>
              <a:rPr lang="en-GB" dirty="0" smtClean="0">
                <a:solidFill>
                  <a:schemeClr val="tx2"/>
                </a:solidFill>
              </a:rPr>
              <a:t> </a:t>
            </a:r>
            <a:r>
              <a:rPr lang="en-GB" b="1" dirty="0" smtClean="0">
                <a:solidFill>
                  <a:schemeClr val="tx2"/>
                </a:solidFill>
              </a:rPr>
              <a:t>0344 </a:t>
            </a:r>
            <a:r>
              <a:rPr lang="en-GB" b="1" dirty="0">
                <a:solidFill>
                  <a:schemeClr val="tx2"/>
                </a:solidFill>
              </a:rPr>
              <a:t>245 1288 </a:t>
            </a:r>
            <a:endParaRPr lang="en-GB" b="1" dirty="0" smtClean="0">
              <a:solidFill>
                <a:schemeClr val="tx2"/>
              </a:solidFill>
            </a:endParaRPr>
          </a:p>
          <a:p>
            <a:pPr marL="0" indent="0" algn="ctr">
              <a:buNone/>
            </a:pPr>
            <a:r>
              <a:rPr lang="en-GB" b="1" dirty="0" smtClean="0">
                <a:solidFill>
                  <a:schemeClr val="tx2"/>
                </a:solidFill>
              </a:rPr>
              <a:t>(</a:t>
            </a:r>
            <a:r>
              <a:rPr lang="en-GB" b="1" dirty="0">
                <a:solidFill>
                  <a:schemeClr val="tx2"/>
                </a:solidFill>
              </a:rPr>
              <a:t>Open </a:t>
            </a:r>
            <a:r>
              <a:rPr lang="en-GB" b="1" dirty="0" smtClean="0">
                <a:solidFill>
                  <a:schemeClr val="tx2"/>
                </a:solidFill>
              </a:rPr>
              <a:t>    Monday </a:t>
            </a:r>
            <a:r>
              <a:rPr lang="en-GB" b="1" dirty="0">
                <a:solidFill>
                  <a:schemeClr val="tx2"/>
                </a:solidFill>
              </a:rPr>
              <a:t>– </a:t>
            </a:r>
            <a:r>
              <a:rPr lang="en-GB" b="1" dirty="0" smtClean="0">
                <a:solidFill>
                  <a:schemeClr val="tx2"/>
                </a:solidFill>
              </a:rPr>
              <a:t>Friday 10-4pm</a:t>
            </a:r>
            <a:endParaRPr lang="en-GB" b="1" dirty="0">
              <a:solidFill>
                <a:schemeClr val="tx2"/>
              </a:solidFill>
            </a:endParaRPr>
          </a:p>
        </p:txBody>
      </p:sp>
      <p:pic>
        <p:nvPicPr>
          <p:cNvPr id="8201" name="Picture 9"/>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42679">
            <a:off x="505064" y="2215464"/>
            <a:ext cx="2448272" cy="244827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16" descr="\\ncab-dc-01\profiles\Redirection\Andrew\My Documents\My Pictures\logo112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16" y="5683052"/>
            <a:ext cx="2814621" cy="11289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314" y="4246090"/>
            <a:ext cx="4646718" cy="1198364"/>
          </a:xfrm>
          <a:prstGeom prst="rect">
            <a:avLst/>
          </a:prstGeom>
        </p:spPr>
      </p:pic>
      <p:sp>
        <p:nvSpPr>
          <p:cNvPr id="4" name="TextBox 3"/>
          <p:cNvSpPr txBox="1"/>
          <p:nvPr/>
        </p:nvSpPr>
        <p:spPr>
          <a:xfrm>
            <a:off x="2836737" y="5589240"/>
            <a:ext cx="5932415" cy="584775"/>
          </a:xfrm>
          <a:prstGeom prst="rect">
            <a:avLst/>
          </a:prstGeom>
          <a:noFill/>
        </p:spPr>
        <p:txBody>
          <a:bodyPr wrap="square" rtlCol="0">
            <a:spAutoFit/>
          </a:bodyPr>
          <a:lstStyle/>
          <a:p>
            <a:r>
              <a:rPr lang="en-GB" sz="3200" b="1" dirty="0" smtClean="0">
                <a:solidFill>
                  <a:srgbClr val="002060"/>
                </a:solidFill>
              </a:rPr>
              <a:t>              Monday – Friday  9 – 5pm</a:t>
            </a:r>
            <a:endParaRPr lang="en-GB" sz="3200" b="1" dirty="0">
              <a:solidFill>
                <a:srgbClr val="002060"/>
              </a:solidFill>
            </a:endParaRPr>
          </a:p>
        </p:txBody>
      </p:sp>
    </p:spTree>
    <p:custDataLst>
      <p:tags r:id="rId1"/>
    </p:custDataLst>
    <p:extLst>
      <p:ext uri="{BB962C8B-B14F-4D97-AF65-F5344CB8AC3E}">
        <p14:creationId xmlns:p14="http://schemas.microsoft.com/office/powerpoint/2010/main" val="1718213109"/>
      </p:ext>
    </p:extLst>
  </p:cSld>
  <p:clrMapOvr>
    <a:masterClrMapping/>
  </p:clrMapOvr>
  <mc:AlternateContent xmlns:mc="http://schemas.openxmlformats.org/markup-compatibility/2006" xmlns:p14="http://schemas.microsoft.com/office/powerpoint/2010/main">
    <mc:Choice Requires="p14">
      <p:transition spd="slow" p14:dur="2000" advTm="24770"/>
    </mc:Choice>
    <mc:Fallback xmlns="">
      <p:transition spd="slow" advTm="2477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Tree>
    <p:extLst>
      <p:ext uri="{BB962C8B-B14F-4D97-AF65-F5344CB8AC3E}">
        <p14:creationId xmlns:p14="http://schemas.microsoft.com/office/powerpoint/2010/main" val="4087584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latin typeface="Arial" panose="020B0604020202020204" pitchFamily="34" charset="0"/>
                <a:cs typeface="Arial" panose="020B0604020202020204" pitchFamily="34" charset="0"/>
              </a:rPr>
              <a:t>Background</a:t>
            </a:r>
            <a:endParaRPr lang="en-GB" dirty="0">
              <a:solidFill>
                <a:schemeClr val="tx2"/>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39552" y="1484784"/>
            <a:ext cx="8229600" cy="4277072"/>
          </a:xfrm>
        </p:spPr>
        <p:txBody>
          <a:bodyPr>
            <a:normAutofit fontScale="92500" lnSpcReduction="20000"/>
          </a:bodyPr>
          <a:lstStyle/>
          <a:p>
            <a:pPr marL="0" indent="0">
              <a:spcBef>
                <a:spcPts val="1200"/>
              </a:spcBef>
              <a:spcAft>
                <a:spcPts val="600"/>
              </a:spcAft>
              <a:buNone/>
            </a:pPr>
            <a:r>
              <a:rPr lang="en-US" sz="3000" b="1" dirty="0" smtClean="0">
                <a:solidFill>
                  <a:schemeClr val="tx2"/>
                </a:solidFill>
                <a:effectLst/>
                <a:latin typeface="Arial"/>
                <a:ea typeface="Times New Roman"/>
                <a:cs typeface="Arial"/>
              </a:rPr>
              <a:t>Citizens Advice Newcastle </a:t>
            </a:r>
            <a:r>
              <a:rPr lang="en-US" sz="3000" b="0" dirty="0" smtClean="0">
                <a:solidFill>
                  <a:schemeClr val="tx2"/>
                </a:solidFill>
                <a:effectLst/>
                <a:latin typeface="Arial"/>
                <a:ea typeface="Times New Roman"/>
                <a:cs typeface="Arial"/>
              </a:rPr>
              <a:t>is a local charity, set up in 1939,   providing advice to people who live and work in </a:t>
            </a:r>
            <a:r>
              <a:rPr lang="en-US" sz="3000" dirty="0" smtClean="0">
                <a:solidFill>
                  <a:schemeClr val="tx2"/>
                </a:solidFill>
                <a:latin typeface="Arial"/>
                <a:ea typeface="Times New Roman"/>
                <a:cs typeface="Arial"/>
              </a:rPr>
              <a:t>the city. Most of our advice is provided by specially trained volunteers.</a:t>
            </a:r>
            <a:endParaRPr lang="en-US" sz="3000" b="0" dirty="0" smtClean="0">
              <a:solidFill>
                <a:schemeClr val="tx2"/>
              </a:solidFill>
              <a:effectLst/>
              <a:latin typeface="Arial"/>
              <a:ea typeface="Times New Roman"/>
              <a:cs typeface="Arial"/>
            </a:endParaRPr>
          </a:p>
          <a:p>
            <a:pPr marL="0" indent="0">
              <a:spcBef>
                <a:spcPts val="1200"/>
              </a:spcBef>
              <a:spcAft>
                <a:spcPts val="600"/>
              </a:spcAft>
              <a:buNone/>
            </a:pPr>
            <a:r>
              <a:rPr lang="en-US" sz="3000" b="0" dirty="0" smtClean="0">
                <a:solidFill>
                  <a:schemeClr val="tx2"/>
                </a:solidFill>
                <a:effectLst/>
                <a:latin typeface="Arial"/>
                <a:ea typeface="Times New Roman"/>
                <a:cs typeface="Times New Roman"/>
              </a:rPr>
              <a:t>We have 2 core objectives:</a:t>
            </a:r>
            <a:endParaRPr lang="en-GB" sz="3000" b="1" dirty="0" smtClean="0">
              <a:solidFill>
                <a:schemeClr val="tx2"/>
              </a:solidFill>
              <a:effectLst/>
              <a:latin typeface="Arial"/>
              <a:ea typeface="Times New Roman"/>
              <a:cs typeface="Times New Roman"/>
            </a:endParaRPr>
          </a:p>
          <a:p>
            <a:pPr lvl="0">
              <a:spcBef>
                <a:spcPts val="1200"/>
              </a:spcBef>
              <a:spcAft>
                <a:spcPts val="600"/>
              </a:spcAft>
              <a:buFont typeface="Symbol"/>
              <a:buChar char=""/>
            </a:pPr>
            <a:r>
              <a:rPr lang="en-US" sz="3000" b="0" dirty="0" smtClean="0">
                <a:solidFill>
                  <a:schemeClr val="tx2"/>
                </a:solidFill>
                <a:effectLst/>
                <a:latin typeface="Arial"/>
                <a:ea typeface="Times New Roman"/>
                <a:cs typeface="Times New Roman"/>
              </a:rPr>
              <a:t>To provide the advice people need for the problems they face.</a:t>
            </a:r>
            <a:endParaRPr lang="en-GB" sz="3000" b="1" dirty="0" smtClean="0">
              <a:solidFill>
                <a:schemeClr val="tx2"/>
              </a:solidFill>
              <a:effectLst/>
              <a:latin typeface="Arial"/>
              <a:ea typeface="Times New Roman"/>
              <a:cs typeface="Times New Roman"/>
            </a:endParaRPr>
          </a:p>
          <a:p>
            <a:pPr lvl="0">
              <a:spcBef>
                <a:spcPts val="1200"/>
              </a:spcBef>
              <a:spcAft>
                <a:spcPts val="600"/>
              </a:spcAft>
              <a:buFont typeface="Symbol"/>
              <a:buChar char=""/>
            </a:pPr>
            <a:r>
              <a:rPr lang="en-US" sz="3000" b="0" dirty="0" smtClean="0">
                <a:solidFill>
                  <a:schemeClr val="tx2"/>
                </a:solidFill>
                <a:effectLst/>
                <a:latin typeface="Arial"/>
                <a:ea typeface="Times New Roman"/>
                <a:cs typeface="Times New Roman"/>
              </a:rPr>
              <a:t>To improve the policies and practices that affect people’s lives.</a:t>
            </a:r>
            <a:endParaRPr lang="en-GB" sz="3000" b="1" dirty="0" smtClean="0">
              <a:solidFill>
                <a:schemeClr val="tx2"/>
              </a:solidFill>
              <a:effectLst/>
              <a:latin typeface="Arial"/>
              <a:ea typeface="Times New Roman"/>
              <a:cs typeface="Times New Roman"/>
            </a:endParaRPr>
          </a:p>
          <a:p>
            <a:pPr marL="0" indent="0">
              <a:buNone/>
            </a:pPr>
            <a:endParaRPr lang="en-GB" dirty="0"/>
          </a:p>
        </p:txBody>
      </p:sp>
      <p:pic>
        <p:nvPicPr>
          <p:cNvPr id="6" name="Picture 3" descr="\\ncab-dc-01\profiles\Redirection\Andrew\My Documents\My Pictures\logo11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596414"/>
            <a:ext cx="3275856" cy="12320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1006621"/>
      </p:ext>
    </p:extLst>
  </p:cSld>
  <p:clrMapOvr>
    <a:masterClrMapping/>
  </p:clrMapOvr>
  <mc:AlternateContent xmlns:mc="http://schemas.openxmlformats.org/markup-compatibility/2006" xmlns:p14="http://schemas.microsoft.com/office/powerpoint/2010/main">
    <mc:Choice Requires="p14">
      <p:transition spd="slow" p14:dur="2000" advTm="19433"/>
    </mc:Choice>
    <mc:Fallback xmlns="">
      <p:transition spd="slow" advTm="194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96752"/>
            <a:ext cx="3486493" cy="23116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9115" y="3785808"/>
            <a:ext cx="2722982" cy="25800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1492"/>
            <a:ext cx="1662721" cy="221696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0181" y="2057316"/>
            <a:ext cx="2160240" cy="3248481"/>
          </a:xfrm>
          <a:prstGeom prst="rect">
            <a:avLst/>
          </a:prstGeom>
        </p:spPr>
      </p:pic>
      <p:sp>
        <p:nvSpPr>
          <p:cNvPr id="10" name="TextBox 9"/>
          <p:cNvSpPr txBox="1"/>
          <p:nvPr/>
        </p:nvSpPr>
        <p:spPr>
          <a:xfrm>
            <a:off x="395536" y="452332"/>
            <a:ext cx="5688632" cy="52322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Our service transformation…..</a:t>
            </a:r>
            <a:endParaRPr lang="en-GB"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9713" y="3045553"/>
            <a:ext cx="1866900" cy="2457450"/>
          </a:xfrm>
          <a:prstGeom prst="rect">
            <a:avLst/>
          </a:prstGeom>
        </p:spPr>
      </p:pic>
      <p:pic>
        <p:nvPicPr>
          <p:cNvPr id="5" name="Picture 4"/>
          <p:cNvPicPr>
            <a:picLocks noChangeAspect="1"/>
          </p:cNvPicPr>
          <p:nvPr/>
        </p:nvPicPr>
        <p:blipFill>
          <a:blip r:embed="rId7"/>
          <a:stretch>
            <a:fillRect/>
          </a:stretch>
        </p:blipFill>
        <p:spPr>
          <a:xfrm>
            <a:off x="5434911" y="5435204"/>
            <a:ext cx="1741988" cy="1267222"/>
          </a:xfrm>
          <a:prstGeom prst="rect">
            <a:avLst/>
          </a:prstGeom>
        </p:spPr>
      </p:pic>
    </p:spTree>
    <p:extLst>
      <p:ext uri="{BB962C8B-B14F-4D97-AF65-F5344CB8AC3E}">
        <p14:creationId xmlns:p14="http://schemas.microsoft.com/office/powerpoint/2010/main" val="21459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5312" y="404664"/>
            <a:ext cx="8064896" cy="5155257"/>
          </a:xfrm>
          <a:prstGeom prst="rect">
            <a:avLst/>
          </a:prstGeom>
        </p:spPr>
        <p:txBody>
          <a:bodyPr wrap="square">
            <a:spAutoFit/>
          </a:bodyPr>
          <a:lstStyle/>
          <a:p>
            <a:pPr>
              <a:buSzPct val="25000"/>
            </a:pPr>
            <a:endParaRPr lang="en-GB" sz="2400" b="1" kern="0" dirty="0">
              <a:solidFill>
                <a:srgbClr val="004B88"/>
              </a:solidFill>
              <a:latin typeface="Open Sans"/>
              <a:ea typeface="Open Sans"/>
              <a:cs typeface="Open Sans"/>
              <a:sym typeface="Open Sans"/>
              <a:rtl val="0"/>
            </a:endParaRPr>
          </a:p>
          <a:p>
            <a:pPr>
              <a:buSzPct val="25000"/>
            </a:pPr>
            <a:endParaRPr lang="en-GB" sz="2400" b="1" kern="0" dirty="0">
              <a:solidFill>
                <a:srgbClr val="004B88"/>
              </a:solidFill>
              <a:latin typeface="Open Sans"/>
              <a:ea typeface="Open Sans"/>
              <a:cs typeface="Open Sans"/>
              <a:sym typeface="Open Sans"/>
              <a:rtl val="0"/>
            </a:endParaRPr>
          </a:p>
          <a:p>
            <a:pPr>
              <a:buSzPct val="25000"/>
            </a:pPr>
            <a:endParaRPr lang="en-GB" sz="2400" b="1" kern="0" dirty="0">
              <a:solidFill>
                <a:srgbClr val="004B88"/>
              </a:solidFill>
              <a:latin typeface="Open Sans"/>
              <a:ea typeface="Open Sans"/>
              <a:cs typeface="Open Sans"/>
              <a:sym typeface="Open Sans"/>
              <a:rtl val="0"/>
            </a:endParaRPr>
          </a:p>
          <a:p>
            <a:pPr>
              <a:buSzPct val="25000"/>
            </a:pPr>
            <a:endParaRPr lang="en-GB" sz="2400" b="1" kern="0" dirty="0">
              <a:solidFill>
                <a:srgbClr val="004B88"/>
              </a:solidFill>
              <a:latin typeface="Open Sans"/>
              <a:ea typeface="Open Sans"/>
              <a:cs typeface="Open Sans"/>
              <a:sym typeface="Open Sans"/>
              <a:rtl val="0"/>
            </a:endParaRPr>
          </a:p>
          <a:p>
            <a:pPr>
              <a:buSzPct val="25000"/>
            </a:pPr>
            <a:endParaRPr lang="en-GB" sz="2400" b="1" kern="0" dirty="0">
              <a:solidFill>
                <a:srgbClr val="004B88"/>
              </a:solidFill>
              <a:latin typeface="Open Sans"/>
              <a:ea typeface="Open Sans"/>
              <a:cs typeface="Open Sans"/>
              <a:sym typeface="Open Sans"/>
              <a:rtl val="0"/>
            </a:endParaRPr>
          </a:p>
          <a:p>
            <a:pPr>
              <a:buSzPct val="25000"/>
            </a:pPr>
            <a:r>
              <a:rPr lang="en-GB" sz="2400" b="1" kern="0" dirty="0">
                <a:solidFill>
                  <a:srgbClr val="004B88"/>
                </a:solidFill>
                <a:latin typeface="Open Sans"/>
                <a:ea typeface="Open Sans"/>
                <a:cs typeface="Open Sans"/>
                <a:sym typeface="Open Sans"/>
                <a:rtl val="0"/>
              </a:rPr>
              <a:t>Free, confidential advice. </a:t>
            </a:r>
            <a:r>
              <a:rPr lang="en-GB" sz="2400" b="1" kern="0" dirty="0" smtClean="0">
                <a:solidFill>
                  <a:srgbClr val="004B88"/>
                </a:solidFill>
                <a:latin typeface="Open Sans"/>
                <a:ea typeface="Open Sans"/>
                <a:cs typeface="Open Sans"/>
                <a:sym typeface="Open Sans"/>
                <a:rtl val="0"/>
              </a:rPr>
              <a:t>                Whoever </a:t>
            </a:r>
            <a:r>
              <a:rPr lang="en-GB" sz="2400" b="1" kern="0" dirty="0">
                <a:solidFill>
                  <a:srgbClr val="004B88"/>
                </a:solidFill>
                <a:latin typeface="Open Sans"/>
                <a:ea typeface="Open Sans"/>
                <a:cs typeface="Open Sans"/>
                <a:sym typeface="Open Sans"/>
                <a:rtl val="0"/>
              </a:rPr>
              <a:t>you are</a:t>
            </a:r>
            <a:r>
              <a:rPr lang="en-GB" sz="2400" b="1" kern="0" dirty="0" smtClean="0">
                <a:solidFill>
                  <a:srgbClr val="004B88"/>
                </a:solidFill>
                <a:latin typeface="Open Sans"/>
                <a:ea typeface="Open Sans"/>
                <a:cs typeface="Open Sans"/>
                <a:sym typeface="Open Sans"/>
                <a:rtl val="0"/>
              </a:rPr>
              <a:t>.</a:t>
            </a:r>
          </a:p>
          <a:p>
            <a:pPr>
              <a:buSzPct val="25000"/>
            </a:pPr>
            <a:endParaRPr lang="en-GB" sz="2400" b="1" kern="0" dirty="0">
              <a:solidFill>
                <a:srgbClr val="004B88"/>
              </a:solidFill>
              <a:latin typeface="Open Sans"/>
              <a:ea typeface="Open Sans"/>
              <a:cs typeface="Open Sans"/>
              <a:sym typeface="Open Sans"/>
              <a:rtl val="0"/>
            </a:endParaRPr>
          </a:p>
          <a:p>
            <a:pPr algn="ctr">
              <a:buSzPct val="25000"/>
            </a:pPr>
            <a:r>
              <a:rPr lang="en-GB" sz="2400" b="1" kern="0" dirty="0" smtClean="0">
                <a:solidFill>
                  <a:srgbClr val="004B88"/>
                </a:solidFill>
                <a:latin typeface="Open Sans"/>
                <a:ea typeface="Open Sans"/>
                <a:cs typeface="Open Sans"/>
                <a:sym typeface="Open Sans"/>
                <a:rtl val="0"/>
              </a:rPr>
              <a:t>citizensadvice-newcastle.org.uk</a:t>
            </a:r>
          </a:p>
          <a:p>
            <a:endParaRPr lang="en-GB" sz="1100" kern="0" dirty="0">
              <a:solidFill>
                <a:srgbClr val="004B88"/>
              </a:solidFill>
              <a:latin typeface="Open Sans"/>
              <a:ea typeface="Open Sans"/>
              <a:cs typeface="Open Sans"/>
              <a:sym typeface="Open Sans"/>
              <a:rtl val="0"/>
            </a:endParaRPr>
          </a:p>
          <a:p>
            <a:pPr algn="ctr">
              <a:buSzPct val="25000"/>
            </a:pPr>
            <a:r>
              <a:rPr lang="en-GB" kern="0" dirty="0">
                <a:solidFill>
                  <a:srgbClr val="004B88"/>
                </a:solidFill>
                <a:latin typeface="Open Sans"/>
                <a:ea typeface="Open Sans"/>
                <a:cs typeface="Open Sans"/>
                <a:sym typeface="Open Sans"/>
                <a:rtl val="0"/>
              </a:rPr>
              <a:t>We help people overcome their problems and campaign on big issues when their voices need to be heard.</a:t>
            </a:r>
          </a:p>
          <a:p>
            <a:pPr algn="ctr">
              <a:buSzPct val="25000"/>
            </a:pPr>
            <a:endParaRPr lang="en-GB" kern="0" dirty="0">
              <a:solidFill>
                <a:srgbClr val="004B88"/>
              </a:solidFill>
              <a:latin typeface="Open Sans"/>
              <a:ea typeface="Open Sans"/>
              <a:cs typeface="Open Sans"/>
              <a:sym typeface="Open Sans"/>
              <a:rtl val="0"/>
            </a:endParaRPr>
          </a:p>
          <a:p>
            <a:pPr algn="ctr">
              <a:buSzPct val="25000"/>
            </a:pPr>
            <a:r>
              <a:rPr lang="en-GB" kern="0" dirty="0">
                <a:solidFill>
                  <a:srgbClr val="004B88"/>
                </a:solidFill>
                <a:latin typeface="Open Sans"/>
                <a:ea typeface="Open Sans"/>
                <a:cs typeface="Open Sans"/>
                <a:sym typeface="Open Sans"/>
                <a:rtl val="0"/>
              </a:rPr>
              <a:t>We value diversity, champion equality, and challenge discrimination and harassment. </a:t>
            </a:r>
          </a:p>
          <a:p>
            <a:pPr algn="ctr">
              <a:buSzPct val="25000"/>
            </a:pPr>
            <a:endParaRPr lang="en-GB" kern="0" dirty="0">
              <a:solidFill>
                <a:srgbClr val="004B88"/>
              </a:solidFill>
              <a:latin typeface="Open Sans"/>
              <a:ea typeface="Open Sans"/>
              <a:cs typeface="Open Sans"/>
              <a:sym typeface="Open Sans"/>
              <a:rtl val="0"/>
            </a:endParaRPr>
          </a:p>
          <a:p>
            <a:pPr algn="ctr">
              <a:buSzPct val="25000"/>
            </a:pPr>
            <a:r>
              <a:rPr lang="en-GB" kern="0" dirty="0">
                <a:solidFill>
                  <a:srgbClr val="004B88"/>
                </a:solidFill>
                <a:latin typeface="Open Sans"/>
                <a:ea typeface="Open Sans"/>
                <a:cs typeface="Open Sans"/>
                <a:sym typeface="Open Sans"/>
                <a:rtl val="0"/>
              </a:rPr>
              <a:t>We’re here for everyone.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20688"/>
            <a:ext cx="3374401" cy="1227864"/>
          </a:xfrm>
          <a:prstGeom prst="rect">
            <a:avLst/>
          </a:prstGeom>
        </p:spPr>
      </p:pic>
      <p:sp>
        <p:nvSpPr>
          <p:cNvPr id="5" name="Rectangle 4"/>
          <p:cNvSpPr/>
          <p:nvPr/>
        </p:nvSpPr>
        <p:spPr>
          <a:xfrm>
            <a:off x="6444208" y="6006435"/>
            <a:ext cx="4572000" cy="830997"/>
          </a:xfrm>
          <a:prstGeom prst="rect">
            <a:avLst/>
          </a:prstGeom>
        </p:spPr>
        <p:txBody>
          <a:bodyPr>
            <a:spAutoFit/>
          </a:bodyPr>
          <a:lstStyle/>
          <a:p>
            <a:r>
              <a:rPr lang="en-US" b="1" baseline="30000" dirty="0">
                <a:solidFill>
                  <a:srgbClr val="002060"/>
                </a:solidFill>
                <a:latin typeface="Open Sans"/>
                <a:ea typeface="Open Sans"/>
                <a:cs typeface="Open Sans"/>
                <a:sym typeface="Open Sans"/>
              </a:rPr>
              <a:t>Citizens Advice</a:t>
            </a:r>
            <a:r>
              <a:rPr lang="en-US" b="1" dirty="0">
                <a:solidFill>
                  <a:srgbClr val="002060"/>
                </a:solidFill>
                <a:latin typeface="Open Sans"/>
                <a:ea typeface="Open Sans"/>
                <a:cs typeface="Open Sans"/>
                <a:sym typeface="Open Sans"/>
              </a:rPr>
              <a:t> </a:t>
            </a:r>
            <a:r>
              <a:rPr lang="en-US" b="1" baseline="30000" dirty="0">
                <a:solidFill>
                  <a:srgbClr val="002060"/>
                </a:solidFill>
                <a:latin typeface="Open Sans"/>
                <a:ea typeface="Open Sans"/>
                <a:cs typeface="Open Sans"/>
                <a:sym typeface="Open Sans"/>
              </a:rPr>
              <a:t>Newcastle</a:t>
            </a:r>
            <a:r>
              <a:rPr lang="en-US" baseline="30000" dirty="0">
                <a:solidFill>
                  <a:srgbClr val="002060"/>
                </a:solidFill>
                <a:latin typeface="Open Sans"/>
                <a:ea typeface="Open Sans"/>
                <a:cs typeface="Open Sans"/>
                <a:sym typeface="Open Sans"/>
              </a:rPr>
              <a:t/>
            </a:r>
            <a:br>
              <a:rPr lang="en-US" baseline="30000" dirty="0">
                <a:solidFill>
                  <a:srgbClr val="002060"/>
                </a:solidFill>
                <a:latin typeface="Open Sans"/>
                <a:ea typeface="Open Sans"/>
                <a:cs typeface="Open Sans"/>
                <a:sym typeface="Open Sans"/>
              </a:rPr>
            </a:br>
            <a:r>
              <a:rPr lang="en-US" baseline="30000" dirty="0">
                <a:solidFill>
                  <a:srgbClr val="002060"/>
                </a:solidFill>
                <a:latin typeface="Open Sans"/>
                <a:ea typeface="Open Sans"/>
                <a:cs typeface="Open Sans"/>
                <a:sym typeface="Open Sans"/>
              </a:rPr>
              <a:t/>
            </a:r>
            <a:br>
              <a:rPr lang="en-US" baseline="30000" dirty="0">
                <a:solidFill>
                  <a:srgbClr val="002060"/>
                </a:solidFill>
                <a:latin typeface="Open Sans"/>
                <a:ea typeface="Open Sans"/>
                <a:cs typeface="Open Sans"/>
                <a:sym typeface="Open Sans"/>
              </a:rPr>
            </a:br>
            <a:r>
              <a:rPr lang="en-US" baseline="30000" dirty="0">
                <a:solidFill>
                  <a:srgbClr val="002060"/>
                </a:solidFill>
                <a:latin typeface="Open Sans"/>
                <a:ea typeface="Open Sans"/>
                <a:cs typeface="Open Sans"/>
                <a:sym typeface="Open Sans"/>
              </a:rPr>
              <a:t>Registered charity number 1135396</a:t>
            </a:r>
            <a:endParaRPr lang="en-GB"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052736"/>
            <a:ext cx="1115840" cy="9071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851565"/>
            <a:ext cx="2081810" cy="722388"/>
          </a:xfrm>
          <a:prstGeom prst="rect">
            <a:avLst/>
          </a:prstGeom>
        </p:spPr>
      </p:pic>
    </p:spTree>
    <p:extLst>
      <p:ext uri="{BB962C8B-B14F-4D97-AF65-F5344CB8AC3E}">
        <p14:creationId xmlns:p14="http://schemas.microsoft.com/office/powerpoint/2010/main" val="847554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68"/>
          <p:cNvPicPr preferRelativeResize="0">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15002" t="52867"/>
          <a:stretch>
            <a:fillRect/>
          </a:stretch>
        </p:blipFill>
        <p:spPr bwMode="auto">
          <a:xfrm>
            <a:off x="0" y="0"/>
            <a:ext cx="8291402" cy="458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5575" y="332656"/>
            <a:ext cx="7056785" cy="1938992"/>
          </a:xfrm>
          <a:prstGeom prst="rect">
            <a:avLst/>
          </a:prstGeom>
          <a:noFill/>
        </p:spPr>
        <p:txBody>
          <a:bodyPr wrap="square" rtlCol="0">
            <a:spAutoFit/>
          </a:bodyPr>
          <a:lstStyle/>
          <a:p>
            <a:r>
              <a:rPr lang="en-GB" sz="4000" dirty="0" smtClean="0">
                <a:solidFill>
                  <a:schemeClr val="bg1"/>
                </a:solidFill>
                <a:latin typeface="Arial" panose="020B0604020202020204" pitchFamily="34" charset="0"/>
                <a:cs typeface="Arial" panose="020B0604020202020204" pitchFamily="34" charset="0"/>
              </a:rPr>
              <a:t>Financial Inclusion</a:t>
            </a:r>
          </a:p>
          <a:p>
            <a:r>
              <a:rPr lang="en-GB" sz="4000" dirty="0" smtClean="0">
                <a:solidFill>
                  <a:schemeClr val="bg1"/>
                </a:solidFill>
                <a:latin typeface="Arial" panose="020B0604020202020204" pitchFamily="34" charset="0"/>
                <a:cs typeface="Arial" panose="020B0604020202020204" pitchFamily="34" charset="0"/>
              </a:rPr>
              <a:t>and Social Well Being</a:t>
            </a:r>
          </a:p>
          <a:p>
            <a:endParaRPr lang="en-GB" sz="4000" dirty="0" smtClean="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sp>
        <p:nvSpPr>
          <p:cNvPr id="4" name="TextBox 3"/>
          <p:cNvSpPr txBox="1"/>
          <p:nvPr/>
        </p:nvSpPr>
        <p:spPr>
          <a:xfrm>
            <a:off x="4644008" y="5373216"/>
            <a:ext cx="3647394" cy="1077218"/>
          </a:xfrm>
          <a:prstGeom prst="rect">
            <a:avLst/>
          </a:prstGeom>
          <a:noFill/>
        </p:spPr>
        <p:txBody>
          <a:bodyPr wrap="square" rtlCol="0">
            <a:spAutoFit/>
          </a:bodyPr>
          <a:lstStyle/>
          <a:p>
            <a:r>
              <a:rPr lang="en-GB" sz="3200" dirty="0" smtClean="0">
                <a:solidFill>
                  <a:srgbClr val="002060"/>
                </a:solidFill>
              </a:rPr>
              <a:t>Shona Alexander</a:t>
            </a:r>
          </a:p>
          <a:p>
            <a:r>
              <a:rPr lang="en-GB" sz="3200" dirty="0" smtClean="0">
                <a:solidFill>
                  <a:srgbClr val="002060"/>
                </a:solidFill>
              </a:rPr>
              <a:t>Chief Executive</a:t>
            </a:r>
            <a:endParaRPr lang="en-GB" sz="3200" dirty="0">
              <a:solidFill>
                <a:srgbClr val="002060"/>
              </a:solidFill>
            </a:endParaRPr>
          </a:p>
        </p:txBody>
      </p:sp>
    </p:spTree>
    <p:custDataLst>
      <p:tags r:id="rId1"/>
    </p:custDataLst>
    <p:extLst>
      <p:ext uri="{BB962C8B-B14F-4D97-AF65-F5344CB8AC3E}">
        <p14:creationId xmlns:p14="http://schemas.microsoft.com/office/powerpoint/2010/main" val="2597615246"/>
      </p:ext>
    </p:extLst>
  </p:cSld>
  <p:clrMapOvr>
    <a:masterClrMapping/>
  </p:clrMapOvr>
  <mc:AlternateContent xmlns:mc="http://schemas.openxmlformats.org/markup-compatibility/2006" xmlns:p14="http://schemas.microsoft.com/office/powerpoint/2010/main">
    <mc:Choice Requires="p14">
      <p:transition spd="slow" p14:dur="2000" advTm="8277"/>
    </mc:Choice>
    <mc:Fallback xmlns="">
      <p:transition spd="slow" advTm="82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latin typeface="Arial" panose="020B0604020202020204" pitchFamily="34" charset="0"/>
                <a:cs typeface="Arial" panose="020B0604020202020204" pitchFamily="34" charset="0"/>
              </a:rPr>
              <a:t>Principles of our service</a:t>
            </a:r>
            <a:endParaRPr lang="en-GB" dirty="0">
              <a:solidFill>
                <a:schemeClr val="tx2"/>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39552" y="1412776"/>
            <a:ext cx="8229600" cy="4277072"/>
          </a:xfrm>
        </p:spPr>
        <p:txBody>
          <a:bodyPr>
            <a:normAutofit/>
          </a:bodyPr>
          <a:lstStyle/>
          <a:p>
            <a:r>
              <a:rPr lang="en-US" sz="2500" b="1" dirty="0">
                <a:solidFill>
                  <a:schemeClr val="tx2"/>
                </a:solidFill>
                <a:latin typeface="Arial" panose="020B0604020202020204" pitchFamily="34" charset="0"/>
                <a:cs typeface="Arial" panose="020B0604020202020204" pitchFamily="34" charset="0"/>
              </a:rPr>
              <a:t>Free:</a:t>
            </a:r>
            <a:r>
              <a:rPr lang="en-US" sz="2500" dirty="0">
                <a:solidFill>
                  <a:schemeClr val="tx2"/>
                </a:solidFill>
                <a:latin typeface="Arial" panose="020B0604020202020204" pitchFamily="34" charset="0"/>
                <a:cs typeface="Arial" panose="020B0604020202020204" pitchFamily="34" charset="0"/>
              </a:rPr>
              <a:t> We don’t charge for any part of our service. </a:t>
            </a:r>
            <a:endParaRPr lang="en-GB" sz="2500" dirty="0">
              <a:solidFill>
                <a:schemeClr val="tx2"/>
              </a:solidFill>
              <a:latin typeface="Arial" panose="020B0604020202020204" pitchFamily="34" charset="0"/>
              <a:cs typeface="Arial" panose="020B0604020202020204" pitchFamily="34" charset="0"/>
            </a:endParaRPr>
          </a:p>
          <a:p>
            <a:r>
              <a:rPr lang="en-US" sz="2500" b="1" dirty="0">
                <a:solidFill>
                  <a:schemeClr val="tx2"/>
                </a:solidFill>
                <a:latin typeface="Arial" panose="020B0604020202020204" pitchFamily="34" charset="0"/>
                <a:cs typeface="Arial" panose="020B0604020202020204" pitchFamily="34" charset="0"/>
              </a:rPr>
              <a:t>Independent: </a:t>
            </a:r>
            <a:r>
              <a:rPr lang="en-US" sz="2500" dirty="0">
                <a:solidFill>
                  <a:schemeClr val="tx2"/>
                </a:solidFill>
                <a:latin typeface="Arial" panose="020B0604020202020204" pitchFamily="34" charset="0"/>
                <a:cs typeface="Arial" panose="020B0604020202020204" pitchFamily="34" charset="0"/>
              </a:rPr>
              <a:t>We act without bias or influence from outside bodies and always put the best interests of our clients first</a:t>
            </a:r>
            <a:r>
              <a:rPr lang="en-US" sz="2500" dirty="0" smtClean="0">
                <a:solidFill>
                  <a:schemeClr val="tx2"/>
                </a:solidFill>
                <a:latin typeface="Arial" panose="020B0604020202020204" pitchFamily="34" charset="0"/>
                <a:cs typeface="Arial" panose="020B0604020202020204" pitchFamily="34" charset="0"/>
              </a:rPr>
              <a:t>.</a:t>
            </a:r>
            <a:endParaRPr lang="en-GB" sz="2500" dirty="0">
              <a:solidFill>
                <a:schemeClr val="tx2"/>
              </a:solidFill>
              <a:latin typeface="Arial" panose="020B0604020202020204" pitchFamily="34" charset="0"/>
              <a:cs typeface="Arial" panose="020B0604020202020204" pitchFamily="34" charset="0"/>
            </a:endParaRPr>
          </a:p>
          <a:p>
            <a:r>
              <a:rPr lang="en-US" sz="2500" b="1" dirty="0">
                <a:solidFill>
                  <a:schemeClr val="tx2"/>
                </a:solidFill>
                <a:latin typeface="Arial" panose="020B0604020202020204" pitchFamily="34" charset="0"/>
                <a:cs typeface="Arial" panose="020B0604020202020204" pitchFamily="34" charset="0"/>
              </a:rPr>
              <a:t>Confidential:</a:t>
            </a:r>
            <a:r>
              <a:rPr lang="en-US" sz="2500" dirty="0">
                <a:solidFill>
                  <a:schemeClr val="tx2"/>
                </a:solidFill>
                <a:latin typeface="Arial" panose="020B0604020202020204" pitchFamily="34" charset="0"/>
                <a:cs typeface="Arial" panose="020B0604020202020204" pitchFamily="34" charset="0"/>
              </a:rPr>
              <a:t> </a:t>
            </a:r>
            <a:r>
              <a:rPr lang="en-US" sz="2500" dirty="0" smtClean="0">
                <a:solidFill>
                  <a:schemeClr val="tx2"/>
                </a:solidFill>
                <a:latin typeface="Arial" panose="020B0604020202020204" pitchFamily="34" charset="0"/>
                <a:cs typeface="Arial" panose="020B0604020202020204" pitchFamily="34" charset="0"/>
              </a:rPr>
              <a:t>We </a:t>
            </a:r>
            <a:r>
              <a:rPr lang="en-US" sz="2500" dirty="0">
                <a:solidFill>
                  <a:schemeClr val="tx2"/>
                </a:solidFill>
                <a:latin typeface="Arial" panose="020B0604020202020204" pitchFamily="34" charset="0"/>
                <a:cs typeface="Arial" panose="020B0604020202020204" pitchFamily="34" charset="0"/>
              </a:rPr>
              <a:t>never </a:t>
            </a:r>
            <a:r>
              <a:rPr lang="en-US" sz="2500" dirty="0" smtClean="0">
                <a:solidFill>
                  <a:schemeClr val="tx2"/>
                </a:solidFill>
                <a:latin typeface="Arial" panose="020B0604020202020204" pitchFamily="34" charset="0"/>
                <a:cs typeface="Arial" panose="020B0604020202020204" pitchFamily="34" charset="0"/>
              </a:rPr>
              <a:t>pass on client details  or even acknowledge that </a:t>
            </a:r>
            <a:r>
              <a:rPr lang="en-US" sz="2500" dirty="0">
                <a:solidFill>
                  <a:schemeClr val="tx2"/>
                </a:solidFill>
                <a:latin typeface="Arial" panose="020B0604020202020204" pitchFamily="34" charset="0"/>
                <a:cs typeface="Arial" panose="020B0604020202020204" pitchFamily="34" charset="0"/>
              </a:rPr>
              <a:t>someone has used our service without their express permission</a:t>
            </a:r>
            <a:r>
              <a:rPr lang="en-US" sz="2500" dirty="0" smtClean="0">
                <a:solidFill>
                  <a:schemeClr val="tx2"/>
                </a:solidFill>
                <a:latin typeface="Arial" panose="020B0604020202020204" pitchFamily="34" charset="0"/>
                <a:cs typeface="Arial" panose="020B0604020202020204" pitchFamily="34" charset="0"/>
              </a:rPr>
              <a:t>.</a:t>
            </a:r>
            <a:endParaRPr lang="en-GB" sz="2500" dirty="0">
              <a:solidFill>
                <a:schemeClr val="tx2"/>
              </a:solidFill>
              <a:latin typeface="Arial" panose="020B0604020202020204" pitchFamily="34" charset="0"/>
              <a:cs typeface="Arial" panose="020B0604020202020204" pitchFamily="34" charset="0"/>
            </a:endParaRPr>
          </a:p>
          <a:p>
            <a:r>
              <a:rPr lang="en-US" sz="2500" b="1" dirty="0">
                <a:solidFill>
                  <a:schemeClr val="tx2"/>
                </a:solidFill>
                <a:latin typeface="Arial" panose="020B0604020202020204" pitchFamily="34" charset="0"/>
                <a:cs typeface="Arial" panose="020B0604020202020204" pitchFamily="34" charset="0"/>
              </a:rPr>
              <a:t>Impartial:</a:t>
            </a:r>
            <a:r>
              <a:rPr lang="en-US" sz="2500" dirty="0">
                <a:solidFill>
                  <a:schemeClr val="tx2"/>
                </a:solidFill>
                <a:latin typeface="Arial" panose="020B0604020202020204" pitchFamily="34" charset="0"/>
                <a:cs typeface="Arial" panose="020B0604020202020204" pitchFamily="34" charset="0"/>
              </a:rPr>
              <a:t> We do not judge anyone and our advice is made free from prejudice. Our service is open to everyone and we treat each client equally.</a:t>
            </a:r>
            <a:endParaRPr lang="en-GB" sz="2500" dirty="0">
              <a:solidFill>
                <a:schemeClr val="tx2"/>
              </a:solidFill>
              <a:latin typeface="Arial" panose="020B0604020202020204" pitchFamily="34" charset="0"/>
              <a:cs typeface="Arial" panose="020B0604020202020204" pitchFamily="34" charset="0"/>
            </a:endParaRPr>
          </a:p>
          <a:p>
            <a:pPr marL="0" indent="0">
              <a:buNone/>
            </a:pPr>
            <a:endParaRPr lang="en-GB" dirty="0"/>
          </a:p>
        </p:txBody>
      </p:sp>
      <p:pic>
        <p:nvPicPr>
          <p:cNvPr id="6" name="Picture 3" descr="\\ncab-dc-01\profiles\Redirection\Andrew\My Documents\My Pictures\logo11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596414"/>
            <a:ext cx="3275856" cy="12320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57999925"/>
      </p:ext>
    </p:extLst>
  </p:cSld>
  <p:clrMapOvr>
    <a:masterClrMapping/>
  </p:clrMapOvr>
  <mc:AlternateContent xmlns:mc="http://schemas.openxmlformats.org/markup-compatibility/2006" xmlns:p14="http://schemas.microsoft.com/office/powerpoint/2010/main">
    <mc:Choice Requires="p14">
      <p:transition spd="slow" p14:dur="2000" advTm="27252"/>
    </mc:Choice>
    <mc:Fallback xmlns="">
      <p:transition spd="slow" advTm="27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latin typeface="Arial" panose="020B0604020202020204" pitchFamily="34" charset="0"/>
                <a:cs typeface="Arial" panose="020B0604020202020204" pitchFamily="34" charset="0"/>
              </a:rPr>
              <a:t>Key Enquiry Areas We Cover</a:t>
            </a:r>
            <a:endParaRPr lang="en-GB" b="1" dirty="0">
              <a:solidFill>
                <a:schemeClr val="tx2"/>
              </a:solidFill>
              <a:latin typeface="Arial" panose="020B0604020202020204" pitchFamily="34" charset="0"/>
              <a:cs typeface="Arial" panose="020B0604020202020204" pitchFamily="34" charset="0"/>
            </a:endParaRPr>
          </a:p>
        </p:txBody>
      </p:sp>
      <p:pic>
        <p:nvPicPr>
          <p:cNvPr id="3074" name="Picture 2" descr="http://www.complaintshelpline.com/wp-content/uploads/2014/02/JSA-Jobcenter-Pl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667" y="1331059"/>
            <a:ext cx="1944214" cy="12961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descr="http://claremontaccounting.co.uk/wp-content/uploads/2015/05/HMRC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11431">
            <a:off x="6924804" y="1798421"/>
            <a:ext cx="1821967" cy="1080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4666457" y="3232374"/>
            <a:ext cx="3888432" cy="369332"/>
          </a:xfrm>
          <a:prstGeom prst="rect">
            <a:avLst/>
          </a:prstGeom>
          <a:solidFill>
            <a:schemeClr val="tx2"/>
          </a:solid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Welfare Benefits and Tax Credits</a:t>
            </a:r>
            <a:endParaRPr lang="en-GB" b="1" dirty="0">
              <a:solidFill>
                <a:schemeClr val="bg1"/>
              </a:solidFill>
              <a:latin typeface="Arial" panose="020B0604020202020204" pitchFamily="34" charset="0"/>
              <a:cs typeface="Arial" panose="020B0604020202020204" pitchFamily="34" charset="0"/>
            </a:endParaRPr>
          </a:p>
        </p:txBody>
      </p:sp>
      <p:pic>
        <p:nvPicPr>
          <p:cNvPr id="3080" name="Picture 8" descr="https://encrypted-tbn3.gstatic.com/images?q=tbn:ANd9GcTseoZazBRk0YWmItB4pV8jbKO5ZazvRMCw4lJBGExCptqQTk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9104">
            <a:off x="442481" y="1513224"/>
            <a:ext cx="1757671" cy="12413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2" name="Picture 10" descr="https://www.citizensadvice.org.uk/Images/Index%20page%20images/benefits%20inde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69371">
            <a:off x="2377597" y="1429066"/>
            <a:ext cx="1972356" cy="13203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extBox 12"/>
          <p:cNvSpPr txBox="1"/>
          <p:nvPr/>
        </p:nvSpPr>
        <p:spPr>
          <a:xfrm>
            <a:off x="457200" y="3251310"/>
            <a:ext cx="3168352" cy="369332"/>
          </a:xfrm>
          <a:prstGeom prst="rect">
            <a:avLst/>
          </a:prstGeom>
          <a:solidFill>
            <a:schemeClr val="tx2"/>
          </a:solid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Debt and Money </a:t>
            </a:r>
            <a:r>
              <a:rPr lang="en-GB" b="1" dirty="0">
                <a:solidFill>
                  <a:schemeClr val="bg1"/>
                </a:solidFill>
                <a:latin typeface="Arial" panose="020B0604020202020204" pitchFamily="34" charset="0"/>
                <a:cs typeface="Arial" panose="020B0604020202020204" pitchFamily="34" charset="0"/>
              </a:rPr>
              <a:t>I</a:t>
            </a:r>
            <a:r>
              <a:rPr lang="en-GB" b="1" dirty="0" smtClean="0">
                <a:solidFill>
                  <a:schemeClr val="bg1"/>
                </a:solidFill>
                <a:latin typeface="Arial" panose="020B0604020202020204" pitchFamily="34" charset="0"/>
                <a:cs typeface="Arial" panose="020B0604020202020204" pitchFamily="34" charset="0"/>
              </a:rPr>
              <a:t>ssues</a:t>
            </a:r>
            <a:endParaRPr lang="en-GB" b="1" dirty="0">
              <a:solidFill>
                <a:schemeClr val="bg1"/>
              </a:solidFill>
              <a:latin typeface="Arial" panose="020B0604020202020204" pitchFamily="34" charset="0"/>
              <a:cs typeface="Arial" panose="020B0604020202020204" pitchFamily="34" charset="0"/>
            </a:endParaRPr>
          </a:p>
        </p:txBody>
      </p:sp>
      <p:grpSp>
        <p:nvGrpSpPr>
          <p:cNvPr id="23" name="Shape 88"/>
          <p:cNvGrpSpPr/>
          <p:nvPr/>
        </p:nvGrpSpPr>
        <p:grpSpPr>
          <a:xfrm>
            <a:off x="1763861" y="3861049"/>
            <a:ext cx="1079945" cy="936104"/>
            <a:chOff x="4732421" y="2565358"/>
            <a:chExt cx="783085" cy="1169896"/>
          </a:xfrm>
        </p:grpSpPr>
        <p:sp>
          <p:nvSpPr>
            <p:cNvPr id="31"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2" name="Shape 90"/>
            <p:cNvSpPr txBox="1"/>
            <p:nvPr/>
          </p:nvSpPr>
          <p:spPr>
            <a:xfrm>
              <a:off x="4792739" y="2968159"/>
              <a:ext cx="722767" cy="3462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1" dirty="0" smtClean="0">
                  <a:solidFill>
                    <a:schemeClr val="bg1"/>
                  </a:solidFill>
                  <a:latin typeface="Open Sans"/>
                  <a:ea typeface="Open Sans"/>
                  <a:cs typeface="Open Sans"/>
                  <a:sym typeface="Open Sans"/>
                </a:rPr>
                <a:t>Housing</a:t>
              </a:r>
              <a:r>
                <a:rPr lang="en-GB" sz="1200" b="1" dirty="0" smtClean="0">
                  <a:solidFill>
                    <a:schemeClr val="dk1"/>
                  </a:solidFill>
                  <a:latin typeface="Open Sans"/>
                  <a:ea typeface="Open Sans"/>
                  <a:cs typeface="Open Sans"/>
                  <a:sym typeface="Open Sans"/>
                </a:rPr>
                <a:t> </a:t>
              </a:r>
              <a:endParaRPr lang="en-GB" sz="1100" b="0" i="0" u="none" strike="noStrike" cap="none" baseline="0" dirty="0">
                <a:solidFill>
                  <a:schemeClr val="dk1"/>
                </a:solidFill>
                <a:latin typeface="Open Sans"/>
                <a:ea typeface="Open Sans"/>
                <a:cs typeface="Open Sans"/>
                <a:sym typeface="Open Sans"/>
              </a:endParaRPr>
            </a:p>
          </p:txBody>
        </p:sp>
      </p:grpSp>
      <p:grpSp>
        <p:nvGrpSpPr>
          <p:cNvPr id="35" name="Shape 88"/>
          <p:cNvGrpSpPr/>
          <p:nvPr/>
        </p:nvGrpSpPr>
        <p:grpSpPr>
          <a:xfrm>
            <a:off x="2956114" y="3867702"/>
            <a:ext cx="1183842" cy="936104"/>
            <a:chOff x="4732421" y="2565358"/>
            <a:chExt cx="858422" cy="1169896"/>
          </a:xfrm>
        </p:grpSpPr>
        <p:sp>
          <p:nvSpPr>
            <p:cNvPr id="36"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7" name="Shape 90"/>
            <p:cNvSpPr txBox="1"/>
            <p:nvPr/>
          </p:nvSpPr>
          <p:spPr>
            <a:xfrm>
              <a:off x="4786631" y="2968159"/>
              <a:ext cx="804212" cy="3462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100" b="1" dirty="0" smtClean="0">
                  <a:solidFill>
                    <a:schemeClr val="bg1"/>
                  </a:solidFill>
                  <a:latin typeface="Open Sans"/>
                  <a:ea typeface="Open Sans"/>
                  <a:cs typeface="Open Sans"/>
                  <a:sym typeface="Open Sans"/>
                </a:rPr>
                <a:t>Employment</a:t>
              </a:r>
              <a:endParaRPr lang="en-GB" sz="1100" b="0" i="0" u="none" strike="noStrike" cap="none" baseline="0" dirty="0">
                <a:solidFill>
                  <a:schemeClr val="dk1"/>
                </a:solidFill>
                <a:latin typeface="Open Sans"/>
                <a:ea typeface="Open Sans"/>
                <a:cs typeface="Open Sans"/>
                <a:sym typeface="Open Sans"/>
              </a:endParaRPr>
            </a:p>
          </p:txBody>
        </p:sp>
      </p:grpSp>
      <p:grpSp>
        <p:nvGrpSpPr>
          <p:cNvPr id="38" name="Shape 88"/>
          <p:cNvGrpSpPr/>
          <p:nvPr/>
        </p:nvGrpSpPr>
        <p:grpSpPr>
          <a:xfrm>
            <a:off x="4149071" y="3870873"/>
            <a:ext cx="1079945" cy="936104"/>
            <a:chOff x="4732421" y="2565358"/>
            <a:chExt cx="783085" cy="1169896"/>
          </a:xfrm>
        </p:grpSpPr>
        <p:sp>
          <p:nvSpPr>
            <p:cNvPr id="39"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0" name="Shape 90"/>
            <p:cNvSpPr txBox="1"/>
            <p:nvPr/>
          </p:nvSpPr>
          <p:spPr>
            <a:xfrm>
              <a:off x="4786631" y="2968159"/>
              <a:ext cx="722767" cy="3462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1" dirty="0" smtClean="0">
                  <a:solidFill>
                    <a:schemeClr val="bg1"/>
                  </a:solidFill>
                  <a:latin typeface="Open Sans"/>
                  <a:ea typeface="Open Sans"/>
                  <a:cs typeface="Open Sans"/>
                  <a:sym typeface="Open Sans"/>
                </a:rPr>
                <a:t>Consumer</a:t>
              </a:r>
              <a:endParaRPr lang="en-GB" sz="1100" b="0" i="0" u="none" strike="noStrike" cap="none" baseline="0" dirty="0">
                <a:solidFill>
                  <a:schemeClr val="dk1"/>
                </a:solidFill>
                <a:latin typeface="Open Sans"/>
                <a:ea typeface="Open Sans"/>
                <a:cs typeface="Open Sans"/>
                <a:sym typeface="Open Sans"/>
              </a:endParaRPr>
            </a:p>
          </p:txBody>
        </p:sp>
      </p:grpSp>
      <p:grpSp>
        <p:nvGrpSpPr>
          <p:cNvPr id="41" name="Shape 88"/>
          <p:cNvGrpSpPr/>
          <p:nvPr/>
        </p:nvGrpSpPr>
        <p:grpSpPr>
          <a:xfrm>
            <a:off x="5364088" y="3863653"/>
            <a:ext cx="1152128" cy="936104"/>
            <a:chOff x="4732421" y="2565358"/>
            <a:chExt cx="835426" cy="1169896"/>
          </a:xfrm>
        </p:grpSpPr>
        <p:sp>
          <p:nvSpPr>
            <p:cNvPr id="42"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3" name="Shape 90"/>
            <p:cNvSpPr txBox="1"/>
            <p:nvPr/>
          </p:nvSpPr>
          <p:spPr>
            <a:xfrm>
              <a:off x="4732421" y="2841552"/>
              <a:ext cx="835426" cy="7199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100" b="1" dirty="0" smtClean="0">
                  <a:solidFill>
                    <a:schemeClr val="bg1"/>
                  </a:solidFill>
                  <a:latin typeface="Open Sans"/>
                  <a:ea typeface="Open Sans"/>
                  <a:cs typeface="Open Sans"/>
                  <a:sym typeface="Open Sans"/>
                </a:rPr>
                <a:t>Family &amp;</a:t>
              </a:r>
            </a:p>
            <a:p>
              <a:pPr marL="0" marR="0" lvl="0" indent="0" algn="l" rtl="0">
                <a:spcBef>
                  <a:spcPts val="0"/>
                </a:spcBef>
                <a:buSzPct val="25000"/>
                <a:buNone/>
              </a:pPr>
              <a:r>
                <a:rPr lang="en-GB" sz="1100" b="1" dirty="0" smtClean="0">
                  <a:solidFill>
                    <a:schemeClr val="bg1"/>
                  </a:solidFill>
                  <a:latin typeface="Open Sans"/>
                  <a:ea typeface="Open Sans"/>
                  <a:cs typeface="Open Sans"/>
                  <a:sym typeface="Open Sans"/>
                </a:rPr>
                <a:t>Relationships</a:t>
              </a:r>
              <a:r>
                <a:rPr lang="en-GB" sz="1100" b="1" dirty="0" smtClean="0">
                  <a:solidFill>
                    <a:schemeClr val="dk1"/>
                  </a:solidFill>
                  <a:latin typeface="Open Sans"/>
                  <a:ea typeface="Open Sans"/>
                  <a:cs typeface="Open Sans"/>
                  <a:sym typeface="Open Sans"/>
                </a:rPr>
                <a:t> </a:t>
              </a:r>
              <a:endParaRPr lang="en-GB" sz="1100" b="0" i="0" u="none" strike="noStrike" cap="none" baseline="0" dirty="0">
                <a:solidFill>
                  <a:schemeClr val="dk1"/>
                </a:solidFill>
                <a:latin typeface="Open Sans"/>
                <a:ea typeface="Open Sans"/>
                <a:cs typeface="Open Sans"/>
                <a:sym typeface="Open Sans"/>
              </a:endParaRPr>
            </a:p>
          </p:txBody>
        </p:sp>
      </p:grpSp>
      <p:grpSp>
        <p:nvGrpSpPr>
          <p:cNvPr id="44" name="Shape 88"/>
          <p:cNvGrpSpPr/>
          <p:nvPr/>
        </p:nvGrpSpPr>
        <p:grpSpPr>
          <a:xfrm>
            <a:off x="6608531" y="3853829"/>
            <a:ext cx="1192479" cy="936104"/>
            <a:chOff x="4732421" y="2565358"/>
            <a:chExt cx="864685" cy="1169896"/>
          </a:xfrm>
        </p:grpSpPr>
        <p:sp>
          <p:nvSpPr>
            <p:cNvPr id="45"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 name="Shape 90"/>
            <p:cNvSpPr txBox="1"/>
            <p:nvPr/>
          </p:nvSpPr>
          <p:spPr>
            <a:xfrm>
              <a:off x="4874339" y="2968159"/>
              <a:ext cx="722767" cy="3462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1" dirty="0" smtClean="0">
                  <a:solidFill>
                    <a:schemeClr val="bg1"/>
                  </a:solidFill>
                  <a:latin typeface="Open Sans"/>
                  <a:ea typeface="Open Sans"/>
                  <a:cs typeface="Open Sans"/>
                  <a:sym typeface="Open Sans"/>
                </a:rPr>
                <a:t>Tax</a:t>
              </a:r>
              <a:endParaRPr lang="en-GB" sz="1100" b="0" i="0" u="none" strike="noStrike" cap="none" baseline="0" dirty="0">
                <a:solidFill>
                  <a:schemeClr val="dk1"/>
                </a:solidFill>
                <a:latin typeface="Open Sans"/>
                <a:ea typeface="Open Sans"/>
                <a:cs typeface="Open Sans"/>
                <a:sym typeface="Open Sans"/>
              </a:endParaRPr>
            </a:p>
          </p:txBody>
        </p:sp>
      </p:grpSp>
      <p:grpSp>
        <p:nvGrpSpPr>
          <p:cNvPr id="47" name="Shape 88"/>
          <p:cNvGrpSpPr/>
          <p:nvPr/>
        </p:nvGrpSpPr>
        <p:grpSpPr>
          <a:xfrm>
            <a:off x="2936061" y="4949553"/>
            <a:ext cx="1203887" cy="936104"/>
            <a:chOff x="4732421" y="2565358"/>
            <a:chExt cx="872958" cy="1169896"/>
          </a:xfrm>
        </p:grpSpPr>
        <p:sp>
          <p:nvSpPr>
            <p:cNvPr id="48"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9" name="Shape 90"/>
            <p:cNvSpPr txBox="1"/>
            <p:nvPr/>
          </p:nvSpPr>
          <p:spPr>
            <a:xfrm>
              <a:off x="4732483" y="2968159"/>
              <a:ext cx="872896" cy="3462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100" b="1" dirty="0" smtClean="0">
                  <a:solidFill>
                    <a:schemeClr val="bg1"/>
                  </a:solidFill>
                  <a:latin typeface="Open Sans"/>
                  <a:ea typeface="Open Sans"/>
                  <a:cs typeface="Open Sans"/>
                  <a:sym typeface="Open Sans"/>
                </a:rPr>
                <a:t>Discrimination</a:t>
              </a:r>
              <a:r>
                <a:rPr lang="en-GB" sz="1100" b="1" dirty="0" smtClean="0">
                  <a:solidFill>
                    <a:schemeClr val="dk1"/>
                  </a:solidFill>
                  <a:latin typeface="Open Sans"/>
                  <a:ea typeface="Open Sans"/>
                  <a:cs typeface="Open Sans"/>
                  <a:sym typeface="Open Sans"/>
                </a:rPr>
                <a:t> </a:t>
              </a:r>
              <a:endParaRPr lang="en-GB" sz="1100" b="0" i="0" u="none" strike="noStrike" cap="none" baseline="0" dirty="0">
                <a:solidFill>
                  <a:schemeClr val="dk1"/>
                </a:solidFill>
                <a:latin typeface="Open Sans"/>
                <a:ea typeface="Open Sans"/>
                <a:cs typeface="Open Sans"/>
                <a:sym typeface="Open Sans"/>
              </a:endParaRPr>
            </a:p>
          </p:txBody>
        </p:sp>
      </p:grpSp>
      <p:grpSp>
        <p:nvGrpSpPr>
          <p:cNvPr id="50" name="Shape 88"/>
          <p:cNvGrpSpPr/>
          <p:nvPr/>
        </p:nvGrpSpPr>
        <p:grpSpPr>
          <a:xfrm>
            <a:off x="4166904" y="4961540"/>
            <a:ext cx="1079945" cy="936104"/>
            <a:chOff x="4732421" y="2565358"/>
            <a:chExt cx="783085" cy="1169896"/>
          </a:xfrm>
        </p:grpSpPr>
        <p:sp>
          <p:nvSpPr>
            <p:cNvPr id="51"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2" name="Shape 90"/>
            <p:cNvSpPr txBox="1"/>
            <p:nvPr/>
          </p:nvSpPr>
          <p:spPr>
            <a:xfrm>
              <a:off x="4786631" y="2968159"/>
              <a:ext cx="722767" cy="3462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1" dirty="0" smtClean="0">
                  <a:solidFill>
                    <a:schemeClr val="bg1"/>
                  </a:solidFill>
                  <a:latin typeface="Open Sans"/>
                  <a:ea typeface="Open Sans"/>
                  <a:cs typeface="Open Sans"/>
                  <a:sym typeface="Open Sans"/>
                </a:rPr>
                <a:t>Education</a:t>
              </a:r>
              <a:r>
                <a:rPr lang="en-GB" sz="1200" b="1" dirty="0" smtClean="0">
                  <a:solidFill>
                    <a:schemeClr val="dk1"/>
                  </a:solidFill>
                  <a:latin typeface="Open Sans"/>
                  <a:ea typeface="Open Sans"/>
                  <a:cs typeface="Open Sans"/>
                  <a:sym typeface="Open Sans"/>
                </a:rPr>
                <a:t> </a:t>
              </a:r>
              <a:endParaRPr lang="en-GB" sz="1100" b="0" i="0" u="none" strike="noStrike" cap="none" baseline="0" dirty="0">
                <a:solidFill>
                  <a:schemeClr val="dk1"/>
                </a:solidFill>
                <a:latin typeface="Open Sans"/>
                <a:ea typeface="Open Sans"/>
                <a:cs typeface="Open Sans"/>
                <a:sym typeface="Open Sans"/>
              </a:endParaRPr>
            </a:p>
          </p:txBody>
        </p:sp>
      </p:grpSp>
      <p:grpSp>
        <p:nvGrpSpPr>
          <p:cNvPr id="53" name="Shape 88"/>
          <p:cNvGrpSpPr/>
          <p:nvPr/>
        </p:nvGrpSpPr>
        <p:grpSpPr>
          <a:xfrm>
            <a:off x="5360493" y="4954320"/>
            <a:ext cx="1083542" cy="936104"/>
            <a:chOff x="4729813" y="2565358"/>
            <a:chExt cx="785693" cy="1169896"/>
          </a:xfrm>
        </p:grpSpPr>
        <p:sp>
          <p:nvSpPr>
            <p:cNvPr id="54" name="Shape 89"/>
            <p:cNvSpPr/>
            <p:nvPr/>
          </p:nvSpPr>
          <p:spPr>
            <a:xfrm>
              <a:off x="4732421" y="2565358"/>
              <a:ext cx="783085" cy="1169896"/>
            </a:xfrm>
            <a:prstGeom prst="rect">
              <a:avLst/>
            </a:prstGeom>
            <a:solidFill>
              <a:schemeClr val="tx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5" name="Shape 90"/>
            <p:cNvSpPr txBox="1"/>
            <p:nvPr/>
          </p:nvSpPr>
          <p:spPr>
            <a:xfrm>
              <a:off x="4729813" y="2968159"/>
              <a:ext cx="781216" cy="3462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1" dirty="0" smtClean="0">
                  <a:solidFill>
                    <a:schemeClr val="bg1"/>
                  </a:solidFill>
                  <a:latin typeface="Open Sans"/>
                  <a:ea typeface="Open Sans"/>
                  <a:cs typeface="Open Sans"/>
                  <a:sym typeface="Open Sans"/>
                </a:rPr>
                <a:t>Immigration </a:t>
              </a:r>
              <a:endParaRPr lang="en-GB" sz="1100" b="0" i="0" u="none" strike="noStrike" cap="none" baseline="0" dirty="0">
                <a:solidFill>
                  <a:schemeClr val="dk1"/>
                </a:solidFill>
                <a:latin typeface="Open Sans"/>
                <a:ea typeface="Open Sans"/>
                <a:cs typeface="Open Sans"/>
                <a:sym typeface="Open Sans"/>
              </a:endParaRPr>
            </a:p>
          </p:txBody>
        </p:sp>
      </p:grpSp>
      <p:sp>
        <p:nvSpPr>
          <p:cNvPr id="8" name="TextBox 7"/>
          <p:cNvSpPr txBox="1"/>
          <p:nvPr/>
        </p:nvSpPr>
        <p:spPr>
          <a:xfrm>
            <a:off x="2555776" y="6186087"/>
            <a:ext cx="4592727" cy="369332"/>
          </a:xfrm>
          <a:prstGeom prst="rect">
            <a:avLst/>
          </a:prstGeom>
          <a:noFill/>
        </p:spPr>
        <p:txBody>
          <a:bodyPr wrap="square" rtlCol="0">
            <a:spAutoFit/>
          </a:bodyPr>
          <a:lstStyle/>
          <a:p>
            <a:pPr algn="ctr"/>
            <a:r>
              <a:rPr lang="en-GB" b="1" dirty="0" smtClean="0">
                <a:solidFill>
                  <a:schemeClr val="tx2"/>
                </a:solidFill>
                <a:latin typeface="Arial" panose="020B0604020202020204" pitchFamily="34" charset="0"/>
                <a:cs typeface="Arial" panose="020B0604020202020204" pitchFamily="34" charset="0"/>
              </a:rPr>
              <a:t>And much more…</a:t>
            </a:r>
            <a:endParaRPr lang="en-GB" b="1" dirty="0">
              <a:solidFill>
                <a:schemeClr val="tx2"/>
              </a:solidFill>
              <a:latin typeface="Arial" panose="020B0604020202020204" pitchFamily="34" charset="0"/>
              <a:cs typeface="Arial" panose="020B0604020202020204" pitchFamily="34" charset="0"/>
            </a:endParaRPr>
          </a:p>
        </p:txBody>
      </p:sp>
      <p:pic>
        <p:nvPicPr>
          <p:cNvPr id="60" name="Picture 3" descr="\\ncab-dc-01\profiles\Redirection\Andrew\My Documents\My Pictures\logo112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16" y="5683052"/>
            <a:ext cx="2814621" cy="11289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4399731"/>
      </p:ext>
    </p:extLst>
  </p:cSld>
  <p:clrMapOvr>
    <a:masterClrMapping/>
  </p:clrMapOvr>
  <mc:AlternateContent xmlns:mc="http://schemas.openxmlformats.org/markup-compatibility/2006" xmlns:p14="http://schemas.microsoft.com/office/powerpoint/2010/main">
    <mc:Choice Requires="p14">
      <p:transition spd="slow" p14:dur="2000" advTm="46497"/>
    </mc:Choice>
    <mc:Fallback xmlns="">
      <p:transition spd="slow" advTm="46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5502"/>
          </a:xfrm>
        </p:spPr>
        <p:txBody>
          <a:bodyPr>
            <a:normAutofit/>
          </a:bodyPr>
          <a:lstStyle/>
          <a:p>
            <a:r>
              <a:rPr lang="en-GB" sz="4000" dirty="0" smtClean="0"/>
              <a:t>Our Top 5 Enquiries 2015 - 16</a:t>
            </a:r>
            <a:endParaRPr lang="en-GB" sz="4000" dirty="0"/>
          </a:p>
        </p:txBody>
      </p:sp>
      <p:graphicFrame>
        <p:nvGraphicFramePr>
          <p:cNvPr id="5" name="Object 4"/>
          <p:cNvGraphicFramePr>
            <a:graphicFrameLocks noChangeAspect="1"/>
          </p:cNvGraphicFramePr>
          <p:nvPr>
            <p:extLst>
              <p:ext uri="{D42A27DB-BD31-4B8C-83A1-F6EECF244321}">
                <p14:modId xmlns:p14="http://schemas.microsoft.com/office/powerpoint/2010/main" val="3776182081"/>
              </p:ext>
            </p:extLst>
          </p:nvPr>
        </p:nvGraphicFramePr>
        <p:xfrm>
          <a:off x="323528" y="1564459"/>
          <a:ext cx="9091168" cy="5184576"/>
        </p:xfrm>
        <a:graphic>
          <a:graphicData uri="http://schemas.openxmlformats.org/presentationml/2006/ole">
            <mc:AlternateContent xmlns:mc="http://schemas.openxmlformats.org/markup-compatibility/2006">
              <mc:Choice xmlns:v="urn:schemas-microsoft-com:vml" Requires="v">
                <p:oleObj spid="_x0000_s1036" name="Slide" r:id="rId3" imgW="4291551" imgH="2412602" progId="PowerPoint.Slide.8">
                  <p:embed/>
                </p:oleObj>
              </mc:Choice>
              <mc:Fallback>
                <p:oleObj name="Slide" r:id="rId3" imgW="4291551" imgH="2412602" progId="PowerPoint.Slide.8">
                  <p:embed/>
                  <p:pic>
                    <p:nvPicPr>
                      <p:cNvPr id="0" name=""/>
                      <p:cNvPicPr/>
                      <p:nvPr/>
                    </p:nvPicPr>
                    <p:blipFill>
                      <a:blip r:embed="rId4"/>
                      <a:stretch>
                        <a:fillRect/>
                      </a:stretch>
                    </p:blipFill>
                    <p:spPr>
                      <a:xfrm>
                        <a:off x="323528" y="1564459"/>
                        <a:ext cx="9091168" cy="5184576"/>
                      </a:xfrm>
                      <a:prstGeom prst="rect">
                        <a:avLst/>
                      </a:prstGeom>
                    </p:spPr>
                  </p:pic>
                </p:oleObj>
              </mc:Fallback>
            </mc:AlternateContent>
          </a:graphicData>
        </a:graphic>
      </p:graphicFrame>
      <p:pic>
        <p:nvPicPr>
          <p:cNvPr id="7" name="Picture 3" descr="\\ncab-dc-01\profiles\Redirection\Andrew\My Documents\My Pictures\logo11212.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32157" y="5502066"/>
            <a:ext cx="3279371"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5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33007813"/>
              </p:ext>
            </p:extLst>
          </p:nvPr>
        </p:nvGraphicFramePr>
        <p:xfrm>
          <a:off x="683568" y="0"/>
          <a:ext cx="7344816" cy="6480725"/>
        </p:xfrm>
        <a:graphic>
          <a:graphicData uri="http://schemas.openxmlformats.org/drawingml/2006/table">
            <a:tbl>
              <a:tblPr>
                <a:tableStyleId>{74C1A8A3-306A-4EB7-A6B1-4F7E0EB9C5D6}</a:tableStyleId>
              </a:tblPr>
              <a:tblGrid>
                <a:gridCol w="4915851"/>
                <a:gridCol w="2428965"/>
              </a:tblGrid>
              <a:tr h="340315">
                <a:tc>
                  <a:txBody>
                    <a:bodyPr/>
                    <a:lstStyle/>
                    <a:p>
                      <a:pPr algn="ctr" fontAlgn="b"/>
                      <a:r>
                        <a:rPr lang="en-GB" sz="1800" u="none" strike="noStrike" dirty="0">
                          <a:effectLst/>
                          <a:latin typeface="Arial" panose="020B0604020202020204" pitchFamily="34" charset="0"/>
                          <a:cs typeface="Arial" panose="020B0604020202020204" pitchFamily="34" charset="0"/>
                        </a:rPr>
                        <a:t>Benefits &amp; tax credits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6,763</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416110">
                <a:tc>
                  <a:txBody>
                    <a:bodyPr/>
                    <a:lstStyle/>
                    <a:p>
                      <a:pPr algn="ctr" fontAlgn="b"/>
                      <a:r>
                        <a:rPr lang="en-GB" sz="1800" u="none" strike="noStrike" dirty="0">
                          <a:effectLst/>
                          <a:latin typeface="Arial" panose="020B0604020202020204" pitchFamily="34" charset="0"/>
                          <a:cs typeface="Arial" panose="020B0604020202020204" pitchFamily="34" charset="0"/>
                        </a:rPr>
                        <a:t>Consumer goods &amp; services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444</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Debt</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11,932</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Education</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95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Employment</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1,228</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416110">
                <a:tc>
                  <a:txBody>
                    <a:bodyPr/>
                    <a:lstStyle/>
                    <a:p>
                      <a:pPr algn="ctr" fontAlgn="b"/>
                      <a:r>
                        <a:rPr lang="en-GB" sz="1800" u="none" strike="noStrike" dirty="0">
                          <a:effectLst/>
                          <a:latin typeface="Arial" panose="020B0604020202020204" pitchFamily="34" charset="0"/>
                          <a:cs typeface="Arial" panose="020B0604020202020204" pitchFamily="34" charset="0"/>
                        </a:rPr>
                        <a:t>Financial services &amp; capability</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710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416110">
                <a:tc>
                  <a:txBody>
                    <a:bodyPr/>
                    <a:lstStyle/>
                    <a:p>
                      <a:pPr algn="ctr" fontAlgn="b"/>
                      <a:r>
                        <a:rPr lang="en-GB" sz="1800" u="none" strike="noStrike" dirty="0">
                          <a:effectLst/>
                          <a:latin typeface="Arial" panose="020B0604020202020204" pitchFamily="34" charset="0"/>
                          <a:cs typeface="Arial" panose="020B0604020202020204" pitchFamily="34" charset="0"/>
                        </a:rPr>
                        <a:t>Health &amp; community care</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250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Housing</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1,114</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416110">
                <a:tc>
                  <a:txBody>
                    <a:bodyPr/>
                    <a:lstStyle/>
                    <a:p>
                      <a:pPr algn="ctr" fontAlgn="b"/>
                      <a:r>
                        <a:rPr lang="en-GB" sz="1800" u="none" strike="noStrike" dirty="0">
                          <a:effectLst/>
                          <a:latin typeface="Arial" panose="020B0604020202020204" pitchFamily="34" charset="0"/>
                          <a:cs typeface="Arial" panose="020B0604020202020204" pitchFamily="34" charset="0"/>
                        </a:rPr>
                        <a:t>Immigration &amp; asylum</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527</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Legal</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754</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Other</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562</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416110">
                <a:tc>
                  <a:txBody>
                    <a:bodyPr/>
                    <a:lstStyle/>
                    <a:p>
                      <a:pPr algn="ctr" fontAlgn="b"/>
                      <a:r>
                        <a:rPr lang="en-GB" sz="1800" u="none" strike="noStrike" dirty="0">
                          <a:effectLst/>
                          <a:latin typeface="Arial" panose="020B0604020202020204" pitchFamily="34" charset="0"/>
                          <a:cs typeface="Arial" panose="020B0604020202020204" pitchFamily="34" charset="0"/>
                        </a:rPr>
                        <a:t>Relationships &amp; family</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849</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Tax</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260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Travel &amp; transport</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148</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416110">
                <a:tc>
                  <a:txBody>
                    <a:bodyPr/>
                    <a:lstStyle/>
                    <a:p>
                      <a:pPr algn="ctr" fontAlgn="b"/>
                      <a:r>
                        <a:rPr lang="en-GB" sz="1800" u="none" strike="noStrike" dirty="0">
                          <a:effectLst/>
                          <a:latin typeface="Arial" panose="020B0604020202020204" pitchFamily="34" charset="0"/>
                          <a:cs typeface="Arial" panose="020B0604020202020204" pitchFamily="34" charset="0"/>
                        </a:rPr>
                        <a:t>Utilities &amp; communications</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764</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u="none" strike="noStrike" dirty="0">
                          <a:effectLst/>
                          <a:latin typeface="Arial" panose="020B0604020202020204" pitchFamily="34" charset="0"/>
                          <a:cs typeface="Arial" panose="020B0604020202020204" pitchFamily="34" charset="0"/>
                        </a:rPr>
                        <a:t>Discrimination</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u="none" strike="noStrike" dirty="0">
                          <a:effectLst/>
                          <a:latin typeface="Arial" panose="020B0604020202020204" pitchFamily="34" charset="0"/>
                          <a:cs typeface="Arial" panose="020B0604020202020204" pitchFamily="34" charset="0"/>
                        </a:rPr>
                        <a:t>95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r h="364375">
                <a:tc>
                  <a:txBody>
                    <a:bodyPr/>
                    <a:lstStyle/>
                    <a:p>
                      <a:pPr algn="ctr" fontAlgn="b"/>
                      <a:r>
                        <a:rPr lang="en-GB" sz="1800" b="1" u="none" strike="noStrike" dirty="0" smtClean="0">
                          <a:effectLst/>
                          <a:latin typeface="Arial" panose="020B0604020202020204" pitchFamily="34" charset="0"/>
                          <a:cs typeface="Arial" panose="020B0604020202020204" pitchFamily="34" charset="0"/>
                        </a:rPr>
                        <a:t> </a:t>
                      </a:r>
                      <a:r>
                        <a:rPr lang="en-GB" sz="1800" b="1" u="none" strike="noStrike" dirty="0">
                          <a:effectLst/>
                          <a:latin typeface="Arial" panose="020B0604020202020204" pitchFamily="34" charset="0"/>
                          <a:cs typeface="Arial" panose="020B0604020202020204" pitchFamily="34" charset="0"/>
                        </a:rPr>
                        <a:t>Total</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GB" sz="1800" b="1" u="none" strike="noStrike" dirty="0">
                          <a:effectLst/>
                          <a:latin typeface="Arial" panose="020B0604020202020204" pitchFamily="34" charset="0"/>
                          <a:cs typeface="Arial" panose="020B0604020202020204" pitchFamily="34" charset="0"/>
                        </a:rPr>
                        <a:t>26,495</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r>
            </a:tbl>
          </a:graphicData>
        </a:graphic>
      </p:graphicFrame>
    </p:spTree>
    <p:extLst>
      <p:ext uri="{BB962C8B-B14F-4D97-AF65-F5344CB8AC3E}">
        <p14:creationId xmlns:p14="http://schemas.microsoft.com/office/powerpoint/2010/main" val="362898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5485034"/>
              </p:ext>
            </p:extLst>
          </p:nvPr>
        </p:nvGraphicFramePr>
        <p:xfrm>
          <a:off x="1475656" y="1809801"/>
          <a:ext cx="6336704" cy="4571753"/>
        </p:xfrm>
        <a:graphic>
          <a:graphicData uri="http://schemas.openxmlformats.org/drawingml/2006/table">
            <a:tbl>
              <a:tblPr firstRow="1" firstCol="1" bandRow="1">
                <a:tableStyleId>{5C22544A-7EE6-4342-B048-85BDC9FD1C3A}</a:tableStyleId>
              </a:tblPr>
              <a:tblGrid>
                <a:gridCol w="5412485"/>
                <a:gridCol w="924219"/>
              </a:tblGrid>
              <a:tr h="442751">
                <a:tc>
                  <a:txBody>
                    <a:bodyPr/>
                    <a:lstStyle/>
                    <a:p>
                      <a:pPr marL="342900" lvl="0" indent="-342900" algn="l">
                        <a:lnSpc>
                          <a:spcPct val="107000"/>
                        </a:lnSpc>
                        <a:spcAft>
                          <a:spcPts val="0"/>
                        </a:spcAft>
                        <a:buFont typeface="+mj-lt"/>
                        <a:buAutoNum type="arabicPeriod"/>
                      </a:pPr>
                      <a:r>
                        <a:rPr lang="en-GB" sz="1800" dirty="0" smtClean="0">
                          <a:solidFill>
                            <a:schemeClr val="tx1"/>
                          </a:solidFill>
                          <a:effectLst/>
                          <a:latin typeface="Arial" panose="020B0604020202020204" pitchFamily="34" charset="0"/>
                          <a:cs typeface="Arial" panose="020B0604020202020204" pitchFamily="34" charset="0"/>
                        </a:rPr>
                        <a:t>     Debt </a:t>
                      </a:r>
                      <a:r>
                        <a:rPr lang="en-GB" sz="1800" dirty="0">
                          <a:solidFill>
                            <a:schemeClr val="tx1"/>
                          </a:solidFill>
                          <a:effectLst/>
                          <a:latin typeface="Arial" panose="020B0604020202020204" pitchFamily="34" charset="0"/>
                          <a:cs typeface="Arial" panose="020B0604020202020204" pitchFamily="34" charset="0"/>
                        </a:rPr>
                        <a:t>Relief Order</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dirty="0" smtClean="0">
                          <a:solidFill>
                            <a:schemeClr val="tx1"/>
                          </a:solidFill>
                          <a:effectLst/>
                          <a:latin typeface="Arial" panose="020B0604020202020204" pitchFamily="34" charset="0"/>
                          <a:cs typeface="Arial" panose="020B0604020202020204" pitchFamily="34" charset="0"/>
                        </a:rPr>
                        <a:t>1,806</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2.       </a:t>
                      </a:r>
                      <a:r>
                        <a:rPr lang="en-GB" sz="1800" baseline="0" dirty="0" smtClean="0">
                          <a:solidFill>
                            <a:schemeClr val="tx1"/>
                          </a:solidFill>
                          <a:effectLst/>
                          <a:latin typeface="Arial" panose="020B0604020202020204" pitchFamily="34" charset="0"/>
                          <a:cs typeface="Arial" panose="020B0604020202020204" pitchFamily="34" charset="0"/>
                        </a:rPr>
                        <a:t> </a:t>
                      </a:r>
                      <a:r>
                        <a:rPr lang="en-GB" sz="1800" dirty="0" smtClean="0">
                          <a:solidFill>
                            <a:schemeClr val="tx1"/>
                          </a:solidFill>
                          <a:effectLst/>
                          <a:latin typeface="Arial" panose="020B0604020202020204" pitchFamily="34" charset="0"/>
                          <a:cs typeface="Arial" panose="020B0604020202020204" pitchFamily="34" charset="0"/>
                        </a:rPr>
                        <a:t>Council </a:t>
                      </a:r>
                      <a:r>
                        <a:rPr lang="en-GB" sz="1800" dirty="0">
                          <a:solidFill>
                            <a:schemeClr val="tx1"/>
                          </a:solidFill>
                          <a:effectLst/>
                          <a:latin typeface="Arial" panose="020B0604020202020204" pitchFamily="34" charset="0"/>
                          <a:cs typeface="Arial" panose="020B0604020202020204" pitchFamily="34" charset="0"/>
                        </a:rPr>
                        <a:t>tax arrears</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1,507</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3.        Fuel </a:t>
                      </a:r>
                      <a:r>
                        <a:rPr lang="en-GB" sz="1800" dirty="0">
                          <a:solidFill>
                            <a:schemeClr val="tx1"/>
                          </a:solidFill>
                          <a:effectLst/>
                          <a:latin typeface="Arial" panose="020B0604020202020204" pitchFamily="34" charset="0"/>
                          <a:cs typeface="Arial" panose="020B0604020202020204" pitchFamily="34" charset="0"/>
                        </a:rPr>
                        <a:t>debts</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955</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4.        Credit</a:t>
                      </a:r>
                      <a:r>
                        <a:rPr lang="en-GB" sz="1800" dirty="0">
                          <a:solidFill>
                            <a:schemeClr val="tx1"/>
                          </a:solidFill>
                          <a:effectLst/>
                          <a:latin typeface="Arial" panose="020B0604020202020204" pitchFamily="34" charset="0"/>
                          <a:cs typeface="Arial" panose="020B0604020202020204" pitchFamily="34" charset="0"/>
                        </a:rPr>
                        <a:t>, store &amp; charge card debts</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920</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5.        Unsecured </a:t>
                      </a:r>
                      <a:r>
                        <a:rPr lang="en-GB" sz="1800" dirty="0">
                          <a:solidFill>
                            <a:schemeClr val="tx1"/>
                          </a:solidFill>
                          <a:effectLst/>
                          <a:latin typeface="Arial" panose="020B0604020202020204" pitchFamily="34" charset="0"/>
                          <a:cs typeface="Arial" panose="020B0604020202020204" pitchFamily="34" charset="0"/>
                        </a:rPr>
                        <a:t>personal loan debts</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857</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6.</a:t>
                      </a:r>
                      <a:r>
                        <a:rPr lang="en-GB" sz="1800" baseline="0" dirty="0" smtClean="0">
                          <a:solidFill>
                            <a:schemeClr val="tx1"/>
                          </a:solidFill>
                          <a:effectLst/>
                          <a:latin typeface="Arial" panose="020B0604020202020204" pitchFamily="34" charset="0"/>
                          <a:cs typeface="Arial" panose="020B0604020202020204" pitchFamily="34" charset="0"/>
                        </a:rPr>
                        <a:t>        </a:t>
                      </a:r>
                      <a:r>
                        <a:rPr lang="en-GB" sz="1800" dirty="0" smtClean="0">
                          <a:solidFill>
                            <a:schemeClr val="tx1"/>
                          </a:solidFill>
                          <a:effectLst/>
                          <a:latin typeface="Arial" panose="020B0604020202020204" pitchFamily="34" charset="0"/>
                          <a:cs typeface="Arial" panose="020B0604020202020204" pitchFamily="34" charset="0"/>
                        </a:rPr>
                        <a:t>Other</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626</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7.        Water </a:t>
                      </a:r>
                      <a:r>
                        <a:rPr lang="en-GB" sz="1800" dirty="0">
                          <a:solidFill>
                            <a:schemeClr val="tx1"/>
                          </a:solidFill>
                          <a:effectLst/>
                          <a:latin typeface="Arial" panose="020B0604020202020204" pitchFamily="34" charset="0"/>
                          <a:cs typeface="Arial" panose="020B0604020202020204" pitchFamily="34" charset="0"/>
                        </a:rPr>
                        <a:t>supply &amp; sewerage debts</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622</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8.        Telephone </a:t>
                      </a:r>
                      <a:r>
                        <a:rPr lang="en-GB" sz="1800" dirty="0">
                          <a:solidFill>
                            <a:schemeClr val="tx1"/>
                          </a:solidFill>
                          <a:effectLst/>
                          <a:latin typeface="Arial" panose="020B0604020202020204" pitchFamily="34" charset="0"/>
                          <a:cs typeface="Arial" panose="020B0604020202020204" pitchFamily="34" charset="0"/>
                        </a:rPr>
                        <a:t>&amp; broadband debts</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535</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cs typeface="Arial" panose="020B0604020202020204" pitchFamily="34" charset="0"/>
                        </a:rPr>
                        <a:t>9.        Bankruptcy</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463</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r h="442751">
                <a:tc>
                  <a:txBody>
                    <a:bodyPr/>
                    <a:lstStyle/>
                    <a:p>
                      <a:pPr marL="342900" lvl="0" indent="-342900" algn="l">
                        <a:lnSpc>
                          <a:spcPct val="107000"/>
                        </a:lnSpc>
                        <a:spcAft>
                          <a:spcPts val="0"/>
                        </a:spcAft>
                        <a:buFont typeface="+mj-lt"/>
                        <a:buAutoNum type="arabicPeriod" startAt="10"/>
                      </a:pPr>
                      <a:r>
                        <a:rPr lang="en-GB" sz="1800" dirty="0" smtClean="0">
                          <a:solidFill>
                            <a:schemeClr val="tx1"/>
                          </a:solidFill>
                          <a:effectLst/>
                          <a:latin typeface="Arial" panose="020B0604020202020204" pitchFamily="34" charset="0"/>
                          <a:cs typeface="Arial" panose="020B0604020202020204" pitchFamily="34" charset="0"/>
                        </a:rPr>
                        <a:t>       Magistrate </a:t>
                      </a:r>
                      <a:r>
                        <a:rPr lang="en-GB" sz="1800" dirty="0">
                          <a:solidFill>
                            <a:schemeClr val="tx1"/>
                          </a:solidFill>
                          <a:effectLst/>
                          <a:latin typeface="Arial" panose="020B0604020202020204" pitchFamily="34" charset="0"/>
                          <a:cs typeface="Arial" panose="020B0604020202020204" pitchFamily="34" charset="0"/>
                        </a:rPr>
                        <a:t>Court - fines &amp; Compensation </a:t>
                      </a:r>
                      <a:r>
                        <a:rPr lang="en-GB" sz="1800" dirty="0" smtClean="0">
                          <a:solidFill>
                            <a:schemeClr val="tx1"/>
                          </a:solidFill>
                          <a:effectLst/>
                          <a:latin typeface="Arial" panose="020B0604020202020204" pitchFamily="34" charset="0"/>
                          <a:cs typeface="Arial" panose="020B0604020202020204" pitchFamily="34" charset="0"/>
                        </a:rPr>
                        <a:t>  </a:t>
                      </a:r>
                    </a:p>
                    <a:p>
                      <a:pPr marL="0" lvl="0" indent="0" algn="l">
                        <a:lnSpc>
                          <a:spcPct val="107000"/>
                        </a:lnSpc>
                        <a:spcAft>
                          <a:spcPts val="0"/>
                        </a:spcAft>
                        <a:buFont typeface="+mj-lt"/>
                        <a:buNone/>
                      </a:pPr>
                      <a:r>
                        <a:rPr lang="en-GB"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orders</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20000"/>
                        <a:lumOff val="80000"/>
                      </a:schemeClr>
                    </a:solidFill>
                  </a:tcPr>
                </a:tc>
                <a:tc>
                  <a:txBody>
                    <a:bodyPr/>
                    <a:lstStyle/>
                    <a:p>
                      <a:pPr algn="r">
                        <a:lnSpc>
                          <a:spcPct val="107000"/>
                        </a:lnSpc>
                        <a:spcAft>
                          <a:spcPts val="0"/>
                        </a:spcAft>
                      </a:pPr>
                      <a:r>
                        <a:rPr lang="en-GB" sz="1800" b="1" dirty="0">
                          <a:effectLst/>
                          <a:latin typeface="Arial" panose="020B0604020202020204" pitchFamily="34" charset="0"/>
                          <a:cs typeface="Arial" panose="020B0604020202020204" pitchFamily="34" charset="0"/>
                        </a:rPr>
                        <a:t>422</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r>
            </a:tbl>
          </a:graphicData>
        </a:graphic>
      </p:graphicFrame>
      <p:sp>
        <p:nvSpPr>
          <p:cNvPr id="3" name="Rectangle 2"/>
          <p:cNvSpPr/>
          <p:nvPr/>
        </p:nvSpPr>
        <p:spPr>
          <a:xfrm>
            <a:off x="2123728" y="332656"/>
            <a:ext cx="4572000" cy="1249125"/>
          </a:xfrm>
          <a:prstGeom prst="rect">
            <a:avLst/>
          </a:prstGeom>
        </p:spPr>
        <p:txBody>
          <a:bodyPr>
            <a:spAutoFit/>
          </a:bodyPr>
          <a:lstStyle/>
          <a:p>
            <a:pPr algn="ctr">
              <a:lnSpc>
                <a:spcPct val="107000"/>
              </a:lnSpc>
              <a:spcAft>
                <a:spcPts val="800"/>
              </a:spcAft>
            </a:pPr>
            <a:r>
              <a:rPr lang="en-GB" sz="2400" b="1" dirty="0">
                <a:latin typeface="Arial" panose="020B0604020202020204" pitchFamily="34" charset="0"/>
                <a:ea typeface="Calibri" panose="020F0502020204030204" pitchFamily="34" charset="0"/>
                <a:cs typeface="Arial" panose="020B0604020202020204" pitchFamily="34" charset="0"/>
              </a:rPr>
              <a:t>Top 10 Debt Issues Dealt with by Citizens Advice Newcastle in 2015-16</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32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052736"/>
            <a:ext cx="8280920" cy="6740307"/>
          </a:xfrm>
          <a:prstGeom prst="rect">
            <a:avLst/>
          </a:prstGeom>
          <a:noFill/>
        </p:spPr>
        <p:txBody>
          <a:bodyPr wrap="square" rtlCol="0">
            <a:spAutoFit/>
          </a:bodyPr>
          <a:lstStyle/>
          <a:p>
            <a:r>
              <a:rPr lang="en-GB" sz="2400" dirty="0" smtClean="0">
                <a:solidFill>
                  <a:srgbClr val="002060"/>
                </a:solidFill>
                <a:latin typeface="Arial" panose="020B0604020202020204" pitchFamily="34" charset="0"/>
                <a:cs typeface="Arial" panose="020B0604020202020204" pitchFamily="34" charset="0"/>
              </a:rPr>
              <a:t>Money has a huge impact on our motional and social well-being</a:t>
            </a:r>
          </a:p>
          <a:p>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People make money decisions based on personal feelings – not always logical or sensible</a:t>
            </a:r>
          </a:p>
          <a:p>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We are heavily influenced by what other people do</a:t>
            </a:r>
          </a:p>
          <a:p>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Most people don’t think about the long term  :  </a:t>
            </a:r>
          </a:p>
          <a:p>
            <a:r>
              <a:rPr lang="en-GB" sz="2400" dirty="0" smtClean="0">
                <a:solidFill>
                  <a:srgbClr val="002060"/>
                </a:solidFill>
                <a:latin typeface="Arial" panose="020B0604020202020204" pitchFamily="34" charset="0"/>
                <a:cs typeface="Arial" panose="020B0604020202020204" pitchFamily="34" charset="0"/>
              </a:rPr>
              <a:t>“money myopia”</a:t>
            </a:r>
          </a:p>
          <a:p>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Most people don’t like talking about their finances  -  more taboo even than religion, sex or politics</a:t>
            </a:r>
          </a:p>
          <a:p>
            <a:endParaRPr lang="en-GB" sz="2400" dirty="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dirty="0"/>
          </a:p>
          <a:p>
            <a:endParaRPr lang="en-GB" dirty="0" smtClean="0"/>
          </a:p>
          <a:p>
            <a:endParaRPr lang="en-GB" dirty="0"/>
          </a:p>
          <a:p>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5" y="6021288"/>
            <a:ext cx="1405734" cy="511513"/>
          </a:xfrm>
          <a:prstGeom prst="rect">
            <a:avLst/>
          </a:prstGeom>
        </p:spPr>
      </p:pic>
    </p:spTree>
    <p:extLst>
      <p:ext uri="{BB962C8B-B14F-4D97-AF65-F5344CB8AC3E}">
        <p14:creationId xmlns:p14="http://schemas.microsoft.com/office/powerpoint/2010/main" val="94070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096" y="836712"/>
            <a:ext cx="8136904" cy="4154984"/>
          </a:xfrm>
          <a:prstGeom prst="rect">
            <a:avLst/>
          </a:prstGeom>
          <a:noFill/>
        </p:spPr>
        <p:txBody>
          <a:bodyPr wrap="square" rtlCol="0">
            <a:spAutoFit/>
          </a:bodyPr>
          <a:lstStyle/>
          <a:p>
            <a:r>
              <a:rPr lang="en-GB" sz="2400" dirty="0" smtClean="0">
                <a:solidFill>
                  <a:srgbClr val="002060"/>
                </a:solidFill>
                <a:latin typeface="Arial" panose="020B0604020202020204" pitchFamily="34" charset="0"/>
                <a:cs typeface="Arial" panose="020B0604020202020204" pitchFamily="34" charset="0"/>
              </a:rPr>
              <a:t>BBC Big Money Test Research surveyed 100,000 people</a:t>
            </a:r>
          </a:p>
          <a:p>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4 ways we see money:</a:t>
            </a:r>
          </a:p>
          <a:p>
            <a:endParaRPr lang="en-GB" sz="2400" dirty="0">
              <a:solidFill>
                <a:srgbClr val="002060"/>
              </a:solidFill>
              <a:latin typeface="Arial" panose="020B0604020202020204" pitchFamily="34" charset="0"/>
              <a:cs typeface="Arial" panose="020B0604020202020204" pitchFamily="34" charset="0"/>
            </a:endParaRPr>
          </a:p>
          <a:p>
            <a:r>
              <a:rPr lang="en-GB" sz="2400" b="1" dirty="0" smtClean="0">
                <a:solidFill>
                  <a:srgbClr val="002060"/>
                </a:solidFill>
                <a:latin typeface="Arial" panose="020B0604020202020204" pitchFamily="34" charset="0"/>
                <a:cs typeface="Arial" panose="020B0604020202020204" pitchFamily="34" charset="0"/>
              </a:rPr>
              <a:t>Money as power and status  </a:t>
            </a:r>
            <a:r>
              <a:rPr lang="en-GB" sz="2400" dirty="0" smtClean="0">
                <a:solidFill>
                  <a:srgbClr val="002060"/>
                </a:solidFill>
                <a:latin typeface="Arial" panose="020B0604020202020204" pitchFamily="34" charset="0"/>
                <a:cs typeface="Arial" panose="020B0604020202020204" pitchFamily="34" charset="0"/>
              </a:rPr>
              <a:t>-  status spender</a:t>
            </a:r>
          </a:p>
          <a:p>
            <a:endParaRPr lang="en-GB" sz="2400" dirty="0">
              <a:solidFill>
                <a:srgbClr val="002060"/>
              </a:solidFill>
              <a:latin typeface="Arial" panose="020B0604020202020204" pitchFamily="34" charset="0"/>
              <a:cs typeface="Arial" panose="020B0604020202020204" pitchFamily="34" charset="0"/>
            </a:endParaRPr>
          </a:p>
          <a:p>
            <a:r>
              <a:rPr lang="en-GB" sz="2400" b="1" dirty="0" smtClean="0">
                <a:solidFill>
                  <a:srgbClr val="002060"/>
                </a:solidFill>
                <a:latin typeface="Arial" panose="020B0604020202020204" pitchFamily="34" charset="0"/>
                <a:cs typeface="Arial" panose="020B0604020202020204" pitchFamily="34" charset="0"/>
              </a:rPr>
              <a:t>Money as generosity </a:t>
            </a:r>
            <a:r>
              <a:rPr lang="en-GB" sz="2400" dirty="0" smtClean="0">
                <a:solidFill>
                  <a:srgbClr val="002060"/>
                </a:solidFill>
                <a:latin typeface="Arial" panose="020B0604020202020204" pitchFamily="34" charset="0"/>
                <a:cs typeface="Arial" panose="020B0604020202020204" pitchFamily="34" charset="0"/>
              </a:rPr>
              <a:t>– generous indulger</a:t>
            </a:r>
          </a:p>
          <a:p>
            <a:endParaRPr lang="en-GB" sz="2400" dirty="0">
              <a:solidFill>
                <a:srgbClr val="002060"/>
              </a:solidFill>
              <a:latin typeface="Arial" panose="020B0604020202020204" pitchFamily="34" charset="0"/>
              <a:cs typeface="Arial" panose="020B0604020202020204" pitchFamily="34" charset="0"/>
            </a:endParaRPr>
          </a:p>
          <a:p>
            <a:r>
              <a:rPr lang="en-GB" sz="2400" b="1" dirty="0" smtClean="0">
                <a:solidFill>
                  <a:srgbClr val="002060"/>
                </a:solidFill>
                <a:latin typeface="Arial" panose="020B0604020202020204" pitchFamily="34" charset="0"/>
                <a:cs typeface="Arial" panose="020B0604020202020204" pitchFamily="34" charset="0"/>
              </a:rPr>
              <a:t>Money as security </a:t>
            </a:r>
            <a:r>
              <a:rPr lang="en-GB" sz="2400" dirty="0" smtClean="0">
                <a:solidFill>
                  <a:srgbClr val="002060"/>
                </a:solidFill>
                <a:latin typeface="Arial" panose="020B0604020202020204" pitchFamily="34" charset="0"/>
                <a:cs typeface="Arial" panose="020B0604020202020204" pitchFamily="34" charset="0"/>
              </a:rPr>
              <a:t>– secure saver</a:t>
            </a:r>
          </a:p>
          <a:p>
            <a:endParaRPr lang="en-GB" sz="2400" dirty="0">
              <a:solidFill>
                <a:srgbClr val="002060"/>
              </a:solidFill>
              <a:latin typeface="Arial" panose="020B0604020202020204" pitchFamily="34" charset="0"/>
              <a:cs typeface="Arial" panose="020B0604020202020204" pitchFamily="34" charset="0"/>
            </a:endParaRPr>
          </a:p>
          <a:p>
            <a:r>
              <a:rPr lang="en-GB" sz="2400" b="1" dirty="0" smtClean="0">
                <a:solidFill>
                  <a:srgbClr val="002060"/>
                </a:solidFill>
                <a:latin typeface="Arial" panose="020B0604020202020204" pitchFamily="34" charset="0"/>
                <a:cs typeface="Arial" panose="020B0604020202020204" pitchFamily="34" charset="0"/>
              </a:rPr>
              <a:t>Money as freedom   </a:t>
            </a:r>
            <a:r>
              <a:rPr lang="en-GB" sz="2400" dirty="0" smtClean="0">
                <a:solidFill>
                  <a:srgbClr val="002060"/>
                </a:solidFill>
                <a:latin typeface="Arial" panose="020B0604020202020204" pitchFamily="34" charset="0"/>
                <a:cs typeface="Arial" panose="020B0604020202020204" pitchFamily="34" charset="0"/>
              </a:rPr>
              <a:t>-  independence lover</a:t>
            </a:r>
            <a:endParaRPr lang="en-GB" sz="24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517232"/>
            <a:ext cx="2790975" cy="10155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5274981"/>
            <a:ext cx="2042552" cy="12749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5274981"/>
            <a:ext cx="2037289" cy="1274948"/>
          </a:xfrm>
          <a:prstGeom prst="rect">
            <a:avLst/>
          </a:prstGeom>
        </p:spPr>
      </p:pic>
    </p:spTree>
    <p:extLst>
      <p:ext uri="{BB962C8B-B14F-4D97-AF65-F5344CB8AC3E}">
        <p14:creationId xmlns:p14="http://schemas.microsoft.com/office/powerpoint/2010/main" val="30483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2.7"/>
</p:tagLst>
</file>

<file path=ppt/tags/tag2.xml><?xml version="1.0" encoding="utf-8"?>
<p:tagLst xmlns:a="http://schemas.openxmlformats.org/drawingml/2006/main" xmlns:r="http://schemas.openxmlformats.org/officeDocument/2006/relationships" xmlns:p="http://schemas.openxmlformats.org/presentationml/2006/main">
  <p:tag name="TIMING" val="|0.8|2.2|5.5|1.5"/>
</p:tagLst>
</file>

<file path=ppt/tags/tag3.xml><?xml version="1.0" encoding="utf-8"?>
<p:tagLst xmlns:a="http://schemas.openxmlformats.org/drawingml/2006/main" xmlns:r="http://schemas.openxmlformats.org/officeDocument/2006/relationships" xmlns:p="http://schemas.openxmlformats.org/presentationml/2006/main">
  <p:tag name="TIMING" val="|2.2|3.5|6.6|6.2"/>
</p:tagLst>
</file>

<file path=ppt/tags/tag4.xml><?xml version="1.0" encoding="utf-8"?>
<p:tagLst xmlns:a="http://schemas.openxmlformats.org/drawingml/2006/main" xmlns:r="http://schemas.openxmlformats.org/officeDocument/2006/relationships" xmlns:p="http://schemas.openxmlformats.org/presentationml/2006/main">
  <p:tag name="TIMING" val="|4.1|2.9|2.3|2.1|2.3|2|2.5|2|2.1|2.1|2|1.8|1.9|1.9|9.4"/>
</p:tagLst>
</file>

<file path=ppt/tags/tag5.xml><?xml version="1.0" encoding="utf-8"?>
<p:tagLst xmlns:a="http://schemas.openxmlformats.org/drawingml/2006/main" xmlns:r="http://schemas.openxmlformats.org/officeDocument/2006/relationships" xmlns:p="http://schemas.openxmlformats.org/presentationml/2006/main">
  <p:tag name="TIMING" val="|2.7|2.6"/>
</p:tagLst>
</file>

<file path=ppt/tags/tag6.xml><?xml version="1.0" encoding="utf-8"?>
<p:tagLst xmlns:a="http://schemas.openxmlformats.org/drawingml/2006/main" xmlns:r="http://schemas.openxmlformats.org/officeDocument/2006/relationships" xmlns:p="http://schemas.openxmlformats.org/presentationml/2006/main">
  <p:tag name="TIMING" val="|2.3|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942</Words>
  <Application>Microsoft Office PowerPoint</Application>
  <PresentationFormat>On-screen Show (4:3)</PresentationFormat>
  <Paragraphs>196</Paragraphs>
  <Slides>22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Open Sans</vt:lpstr>
      <vt:lpstr>Symbol</vt:lpstr>
      <vt:lpstr>Times New Roman</vt:lpstr>
      <vt:lpstr>Office Theme</vt:lpstr>
      <vt:lpstr>1_Office Theme</vt:lpstr>
      <vt:lpstr>Slide</vt:lpstr>
      <vt:lpstr>PowerPoint Presentation</vt:lpstr>
      <vt:lpstr>Background</vt:lpstr>
      <vt:lpstr>Principles of our service</vt:lpstr>
      <vt:lpstr>Key Enquiry Areas We Cover</vt:lpstr>
      <vt:lpstr>Our Top 5 Enquiries 2015 - 16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Tyneside Advice Line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 Young</dc:creator>
  <cp:lastModifiedBy>Shona Alexander</cp:lastModifiedBy>
  <cp:revision>51</cp:revision>
  <cp:lastPrinted>2015-10-13T12:18:42Z</cp:lastPrinted>
  <dcterms:created xsi:type="dcterms:W3CDTF">2015-10-13T12:10:40Z</dcterms:created>
  <dcterms:modified xsi:type="dcterms:W3CDTF">2016-09-26T13:11:09Z</dcterms:modified>
</cp:coreProperties>
</file>